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7" r:id="rId1"/>
  </p:sldMasterIdLst>
  <p:notesMasterIdLst>
    <p:notesMasterId r:id="rId18"/>
  </p:notesMasterIdLst>
  <p:sldIdLst>
    <p:sldId id="262" r:id="rId2"/>
    <p:sldId id="263" r:id="rId3"/>
    <p:sldId id="276" r:id="rId4"/>
    <p:sldId id="264" r:id="rId5"/>
    <p:sldId id="266" r:id="rId6"/>
    <p:sldId id="267" r:id="rId7"/>
    <p:sldId id="268" r:id="rId8"/>
    <p:sldId id="269" r:id="rId9"/>
    <p:sldId id="270" r:id="rId10"/>
    <p:sldId id="271" r:id="rId11"/>
    <p:sldId id="272" r:id="rId12"/>
    <p:sldId id="277" r:id="rId13"/>
    <p:sldId id="273" r:id="rId14"/>
    <p:sldId id="274" r:id="rId15"/>
    <p:sldId id="275" r:id="rId16"/>
    <p:sldId id="258" r:id="rId17"/>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DB713"/>
    <a:srgbClr val="AD122A"/>
    <a:srgbClr val="A2B526"/>
    <a:srgbClr val="303B42"/>
    <a:srgbClr val="989EA3"/>
    <a:srgbClr val="AC1F2D"/>
    <a:srgbClr val="C3CD7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373" autoAdjust="0"/>
    <p:restoredTop sz="89758" autoAdjust="0"/>
  </p:normalViewPr>
  <p:slideViewPr>
    <p:cSldViewPr snapToGrid="0" snapToObjects="1">
      <p:cViewPr varScale="1">
        <p:scale>
          <a:sx n="167" d="100"/>
          <a:sy n="167" d="100"/>
        </p:scale>
        <p:origin x="184" y="424"/>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ata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_rels/data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diagrams/_rels/data5.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25.svg"/><Relationship Id="rId5" Type="http://schemas.openxmlformats.org/officeDocument/2006/relationships/image" Target="../media/image24.png"/><Relationship Id="rId10" Type="http://schemas.openxmlformats.org/officeDocument/2006/relationships/image" Target="../media/image29.svg"/><Relationship Id="rId4" Type="http://schemas.openxmlformats.org/officeDocument/2006/relationships/image" Target="../media/image23.svg"/><Relationship Id="rId9" Type="http://schemas.openxmlformats.org/officeDocument/2006/relationships/image" Target="../media/image28.png"/></Relationships>
</file>

<file path=ppt/diagrams/_rels/drawing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_rels/drawing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diagrams/_rels/drawing5.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25.svg"/><Relationship Id="rId5" Type="http://schemas.openxmlformats.org/officeDocument/2006/relationships/image" Target="../media/image24.png"/><Relationship Id="rId10" Type="http://schemas.openxmlformats.org/officeDocument/2006/relationships/image" Target="../media/image29.svg"/><Relationship Id="rId4" Type="http://schemas.openxmlformats.org/officeDocument/2006/relationships/image" Target="../media/image23.svg"/><Relationship Id="rId9" Type="http://schemas.openxmlformats.org/officeDocument/2006/relationships/image" Target="../media/image28.pn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49C7E55-0B8C-49DD-89E9-11B929C5BD29}"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7103ED0B-1A05-4EEF-8B45-DA0E119D91E0}">
      <dgm:prSet custT="1"/>
      <dgm:spPr/>
      <dgm:t>
        <a:bodyPr/>
        <a:lstStyle/>
        <a:p>
          <a:r>
            <a:rPr lang="en-US" sz="2400" dirty="0"/>
            <a:t>As of 2020, gross profit per prescription is less than $12</a:t>
          </a:r>
        </a:p>
      </dgm:t>
    </dgm:pt>
    <dgm:pt modelId="{D1CEBAD2-766B-445E-A657-6EC298F4DD87}" type="parTrans" cxnId="{2FA692F8-B87F-428E-AEC9-E966E8071CA3}">
      <dgm:prSet/>
      <dgm:spPr/>
      <dgm:t>
        <a:bodyPr/>
        <a:lstStyle/>
        <a:p>
          <a:endParaRPr lang="en-US" sz="2400"/>
        </a:p>
      </dgm:t>
    </dgm:pt>
    <dgm:pt modelId="{3CDAD3F6-5450-4FBE-9C7E-5B64E98A9671}" type="sibTrans" cxnId="{2FA692F8-B87F-428E-AEC9-E966E8071CA3}">
      <dgm:prSet/>
      <dgm:spPr/>
      <dgm:t>
        <a:bodyPr/>
        <a:lstStyle/>
        <a:p>
          <a:endParaRPr lang="en-US" sz="2400"/>
        </a:p>
      </dgm:t>
    </dgm:pt>
    <dgm:pt modelId="{49D90959-DD5D-46D4-A696-FAFEE7D92436}">
      <dgm:prSet custT="1"/>
      <dgm:spPr/>
      <dgm:t>
        <a:bodyPr/>
        <a:lstStyle/>
        <a:p>
          <a:r>
            <a:rPr lang="en-US" sz="2400" dirty="0"/>
            <a:t>Dispensing prescriptions alone is no longer a profitable business model</a:t>
          </a:r>
        </a:p>
      </dgm:t>
    </dgm:pt>
    <dgm:pt modelId="{BA862E45-49D9-4A7D-9E29-F2960AF29333}" type="parTrans" cxnId="{8904767A-8704-456C-8DE0-0A75460AF2F1}">
      <dgm:prSet/>
      <dgm:spPr/>
      <dgm:t>
        <a:bodyPr/>
        <a:lstStyle/>
        <a:p>
          <a:endParaRPr lang="en-US" sz="2400"/>
        </a:p>
      </dgm:t>
    </dgm:pt>
    <dgm:pt modelId="{A087DECE-9649-4EA9-9285-724CAB737FF0}" type="sibTrans" cxnId="{8904767A-8704-456C-8DE0-0A75460AF2F1}">
      <dgm:prSet/>
      <dgm:spPr/>
      <dgm:t>
        <a:bodyPr/>
        <a:lstStyle/>
        <a:p>
          <a:endParaRPr lang="en-US" sz="2400"/>
        </a:p>
      </dgm:t>
    </dgm:pt>
    <dgm:pt modelId="{DF3F3C69-B8F8-451A-AA44-82C1CAFD6C4F}">
      <dgm:prSet custT="1"/>
      <dgm:spPr/>
      <dgm:t>
        <a:bodyPr/>
        <a:lstStyle/>
        <a:p>
          <a:r>
            <a:rPr lang="en-US" sz="2400" dirty="0"/>
            <a:t>Through 2022, pharmacies could earn $40 for administering a Covid-19 vaccination</a:t>
          </a:r>
        </a:p>
      </dgm:t>
    </dgm:pt>
    <dgm:pt modelId="{9857354E-C32D-4326-A442-0999D7B28E92}" type="parTrans" cxnId="{7865FD02-4120-4CFF-958A-5ACEB2CE56F7}">
      <dgm:prSet/>
      <dgm:spPr/>
      <dgm:t>
        <a:bodyPr/>
        <a:lstStyle/>
        <a:p>
          <a:endParaRPr lang="en-US" sz="2400"/>
        </a:p>
      </dgm:t>
    </dgm:pt>
    <dgm:pt modelId="{1E5C4B27-2681-416B-B7C7-ECB1C0B477EF}" type="sibTrans" cxnId="{7865FD02-4120-4CFF-958A-5ACEB2CE56F7}">
      <dgm:prSet/>
      <dgm:spPr/>
      <dgm:t>
        <a:bodyPr/>
        <a:lstStyle/>
        <a:p>
          <a:endParaRPr lang="en-US" sz="2400"/>
        </a:p>
      </dgm:t>
    </dgm:pt>
    <dgm:pt modelId="{B77C3C65-A41E-409B-B737-29BCD7949EDF}" type="pres">
      <dgm:prSet presAssocID="{349C7E55-0B8C-49DD-89E9-11B929C5BD29}" presName="root" presStyleCnt="0">
        <dgm:presLayoutVars>
          <dgm:dir/>
          <dgm:resizeHandles val="exact"/>
        </dgm:presLayoutVars>
      </dgm:prSet>
      <dgm:spPr/>
    </dgm:pt>
    <dgm:pt modelId="{CB5F3B39-FB7D-41C1-8507-98070F76BCDB}" type="pres">
      <dgm:prSet presAssocID="{7103ED0B-1A05-4EEF-8B45-DA0E119D91E0}" presName="compNode" presStyleCnt="0"/>
      <dgm:spPr/>
    </dgm:pt>
    <dgm:pt modelId="{6B1CFF08-0DB1-4DA0-A9EB-BB82EDB8D8E5}" type="pres">
      <dgm:prSet presAssocID="{7103ED0B-1A05-4EEF-8B45-DA0E119D91E0}" presName="bgRect" presStyleLbl="bgShp" presStyleIdx="0" presStyleCnt="3"/>
      <dgm:spPr/>
    </dgm:pt>
    <dgm:pt modelId="{3C115C6D-C087-4892-B35D-2E8715000144}" type="pres">
      <dgm:prSet presAssocID="{7103ED0B-1A05-4EEF-8B45-DA0E119D91E0}"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oney"/>
        </a:ext>
      </dgm:extLst>
    </dgm:pt>
    <dgm:pt modelId="{378997BB-2BD5-4593-96EA-B69DFF87DC4C}" type="pres">
      <dgm:prSet presAssocID="{7103ED0B-1A05-4EEF-8B45-DA0E119D91E0}" presName="spaceRect" presStyleCnt="0"/>
      <dgm:spPr/>
    </dgm:pt>
    <dgm:pt modelId="{9F46AFE6-641B-4D44-B813-690CF44077AD}" type="pres">
      <dgm:prSet presAssocID="{7103ED0B-1A05-4EEF-8B45-DA0E119D91E0}" presName="parTx" presStyleLbl="revTx" presStyleIdx="0" presStyleCnt="3">
        <dgm:presLayoutVars>
          <dgm:chMax val="0"/>
          <dgm:chPref val="0"/>
        </dgm:presLayoutVars>
      </dgm:prSet>
      <dgm:spPr/>
    </dgm:pt>
    <dgm:pt modelId="{3D860A94-2493-4365-A729-CD41FFED53F5}" type="pres">
      <dgm:prSet presAssocID="{3CDAD3F6-5450-4FBE-9C7E-5B64E98A9671}" presName="sibTrans" presStyleCnt="0"/>
      <dgm:spPr/>
    </dgm:pt>
    <dgm:pt modelId="{BFC64196-12C9-4322-A4BA-60F68638FD95}" type="pres">
      <dgm:prSet presAssocID="{49D90959-DD5D-46D4-A696-FAFEE7D92436}" presName="compNode" presStyleCnt="0"/>
      <dgm:spPr/>
    </dgm:pt>
    <dgm:pt modelId="{AB0A04AB-DA9F-4AE1-ACC1-6B2798DA6814}" type="pres">
      <dgm:prSet presAssocID="{49D90959-DD5D-46D4-A696-FAFEE7D92436}" presName="bgRect" presStyleLbl="bgShp" presStyleIdx="1" presStyleCnt="3"/>
      <dgm:spPr/>
    </dgm:pt>
    <dgm:pt modelId="{499498EE-91BF-402E-B9BC-F5C9B7055FF7}" type="pres">
      <dgm:prSet presAssocID="{49D90959-DD5D-46D4-A696-FAFEE7D92436}"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edicine"/>
        </a:ext>
      </dgm:extLst>
    </dgm:pt>
    <dgm:pt modelId="{3903FAE4-8ACD-4380-8CDD-A4B753480ADE}" type="pres">
      <dgm:prSet presAssocID="{49D90959-DD5D-46D4-A696-FAFEE7D92436}" presName="spaceRect" presStyleCnt="0"/>
      <dgm:spPr/>
    </dgm:pt>
    <dgm:pt modelId="{D0AE954D-8E94-49C7-8CE9-0DF132F9F08C}" type="pres">
      <dgm:prSet presAssocID="{49D90959-DD5D-46D4-A696-FAFEE7D92436}" presName="parTx" presStyleLbl="revTx" presStyleIdx="1" presStyleCnt="3">
        <dgm:presLayoutVars>
          <dgm:chMax val="0"/>
          <dgm:chPref val="0"/>
        </dgm:presLayoutVars>
      </dgm:prSet>
      <dgm:spPr/>
    </dgm:pt>
    <dgm:pt modelId="{6F5310B5-4ECF-4854-9E52-890C9C10B14A}" type="pres">
      <dgm:prSet presAssocID="{A087DECE-9649-4EA9-9285-724CAB737FF0}" presName="sibTrans" presStyleCnt="0"/>
      <dgm:spPr/>
    </dgm:pt>
    <dgm:pt modelId="{632AF1A8-FEC5-469F-80AD-D6519C344E64}" type="pres">
      <dgm:prSet presAssocID="{DF3F3C69-B8F8-451A-AA44-82C1CAFD6C4F}" presName="compNode" presStyleCnt="0"/>
      <dgm:spPr/>
    </dgm:pt>
    <dgm:pt modelId="{60DA9129-0FFA-4476-BFAA-D50BA650AE92}" type="pres">
      <dgm:prSet presAssocID="{DF3F3C69-B8F8-451A-AA44-82C1CAFD6C4F}" presName="bgRect" presStyleLbl="bgShp" presStyleIdx="2" presStyleCnt="3"/>
      <dgm:spPr/>
    </dgm:pt>
    <dgm:pt modelId="{A0B260E9-7C6F-4524-8DB5-7132BD437D09}" type="pres">
      <dgm:prSet presAssocID="{DF3F3C69-B8F8-451A-AA44-82C1CAFD6C4F}"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Needle"/>
        </a:ext>
      </dgm:extLst>
    </dgm:pt>
    <dgm:pt modelId="{095F068E-8009-426D-A40C-2BF4D4D567C8}" type="pres">
      <dgm:prSet presAssocID="{DF3F3C69-B8F8-451A-AA44-82C1CAFD6C4F}" presName="spaceRect" presStyleCnt="0"/>
      <dgm:spPr/>
    </dgm:pt>
    <dgm:pt modelId="{B5CBF502-DC34-4056-A898-91804E2721EB}" type="pres">
      <dgm:prSet presAssocID="{DF3F3C69-B8F8-451A-AA44-82C1CAFD6C4F}" presName="parTx" presStyleLbl="revTx" presStyleIdx="2" presStyleCnt="3">
        <dgm:presLayoutVars>
          <dgm:chMax val="0"/>
          <dgm:chPref val="0"/>
        </dgm:presLayoutVars>
      </dgm:prSet>
      <dgm:spPr/>
    </dgm:pt>
  </dgm:ptLst>
  <dgm:cxnLst>
    <dgm:cxn modelId="{7865FD02-4120-4CFF-958A-5ACEB2CE56F7}" srcId="{349C7E55-0B8C-49DD-89E9-11B929C5BD29}" destId="{DF3F3C69-B8F8-451A-AA44-82C1CAFD6C4F}" srcOrd="2" destOrd="0" parTransId="{9857354E-C32D-4326-A442-0999D7B28E92}" sibTransId="{1E5C4B27-2681-416B-B7C7-ECB1C0B477EF}"/>
    <dgm:cxn modelId="{604CF074-A282-44FE-B6AE-AD53ED909027}" type="presOf" srcId="{49D90959-DD5D-46D4-A696-FAFEE7D92436}" destId="{D0AE954D-8E94-49C7-8CE9-0DF132F9F08C}" srcOrd="0" destOrd="0" presId="urn:microsoft.com/office/officeart/2018/2/layout/IconVerticalSolidList"/>
    <dgm:cxn modelId="{8904767A-8704-456C-8DE0-0A75460AF2F1}" srcId="{349C7E55-0B8C-49DD-89E9-11B929C5BD29}" destId="{49D90959-DD5D-46D4-A696-FAFEE7D92436}" srcOrd="1" destOrd="0" parTransId="{BA862E45-49D9-4A7D-9E29-F2960AF29333}" sibTransId="{A087DECE-9649-4EA9-9285-724CAB737FF0}"/>
    <dgm:cxn modelId="{B490F77E-5448-47E1-A34C-101E4149F19C}" type="presOf" srcId="{7103ED0B-1A05-4EEF-8B45-DA0E119D91E0}" destId="{9F46AFE6-641B-4D44-B813-690CF44077AD}" srcOrd="0" destOrd="0" presId="urn:microsoft.com/office/officeart/2018/2/layout/IconVerticalSolidList"/>
    <dgm:cxn modelId="{247D5EDE-37C1-4F67-8F6C-CBC8BCE4017E}" type="presOf" srcId="{349C7E55-0B8C-49DD-89E9-11B929C5BD29}" destId="{B77C3C65-A41E-409B-B737-29BCD7949EDF}" srcOrd="0" destOrd="0" presId="urn:microsoft.com/office/officeart/2018/2/layout/IconVerticalSolidList"/>
    <dgm:cxn modelId="{3B4B68F8-9931-42CD-A25B-A52B4DD97AB0}" type="presOf" srcId="{DF3F3C69-B8F8-451A-AA44-82C1CAFD6C4F}" destId="{B5CBF502-DC34-4056-A898-91804E2721EB}" srcOrd="0" destOrd="0" presId="urn:microsoft.com/office/officeart/2018/2/layout/IconVerticalSolidList"/>
    <dgm:cxn modelId="{2FA692F8-B87F-428E-AEC9-E966E8071CA3}" srcId="{349C7E55-0B8C-49DD-89E9-11B929C5BD29}" destId="{7103ED0B-1A05-4EEF-8B45-DA0E119D91E0}" srcOrd="0" destOrd="0" parTransId="{D1CEBAD2-766B-445E-A657-6EC298F4DD87}" sibTransId="{3CDAD3F6-5450-4FBE-9C7E-5B64E98A9671}"/>
    <dgm:cxn modelId="{DBDEB1DA-98F0-4717-BBC9-5CC3BD9BEFEB}" type="presParOf" srcId="{B77C3C65-A41E-409B-B737-29BCD7949EDF}" destId="{CB5F3B39-FB7D-41C1-8507-98070F76BCDB}" srcOrd="0" destOrd="0" presId="urn:microsoft.com/office/officeart/2018/2/layout/IconVerticalSolidList"/>
    <dgm:cxn modelId="{E23E4404-9383-4F8C-93B6-1AEF7BDD8855}" type="presParOf" srcId="{CB5F3B39-FB7D-41C1-8507-98070F76BCDB}" destId="{6B1CFF08-0DB1-4DA0-A9EB-BB82EDB8D8E5}" srcOrd="0" destOrd="0" presId="urn:microsoft.com/office/officeart/2018/2/layout/IconVerticalSolidList"/>
    <dgm:cxn modelId="{735A5B50-6838-4483-A49D-5A589A69DD34}" type="presParOf" srcId="{CB5F3B39-FB7D-41C1-8507-98070F76BCDB}" destId="{3C115C6D-C087-4892-B35D-2E8715000144}" srcOrd="1" destOrd="0" presId="urn:microsoft.com/office/officeart/2018/2/layout/IconVerticalSolidList"/>
    <dgm:cxn modelId="{AF85AFC7-40DD-476A-ACD8-6CA98C1D3A2A}" type="presParOf" srcId="{CB5F3B39-FB7D-41C1-8507-98070F76BCDB}" destId="{378997BB-2BD5-4593-96EA-B69DFF87DC4C}" srcOrd="2" destOrd="0" presId="urn:microsoft.com/office/officeart/2018/2/layout/IconVerticalSolidList"/>
    <dgm:cxn modelId="{B44F8D70-F4CF-46C0-80CF-E01204AF25CC}" type="presParOf" srcId="{CB5F3B39-FB7D-41C1-8507-98070F76BCDB}" destId="{9F46AFE6-641B-4D44-B813-690CF44077AD}" srcOrd="3" destOrd="0" presId="urn:microsoft.com/office/officeart/2018/2/layout/IconVerticalSolidList"/>
    <dgm:cxn modelId="{6BC5E13C-2684-4D29-B9D7-D78CD8BC79C4}" type="presParOf" srcId="{B77C3C65-A41E-409B-B737-29BCD7949EDF}" destId="{3D860A94-2493-4365-A729-CD41FFED53F5}" srcOrd="1" destOrd="0" presId="urn:microsoft.com/office/officeart/2018/2/layout/IconVerticalSolidList"/>
    <dgm:cxn modelId="{10B8A77B-624B-4CBD-8230-1FA1F47C4450}" type="presParOf" srcId="{B77C3C65-A41E-409B-B737-29BCD7949EDF}" destId="{BFC64196-12C9-4322-A4BA-60F68638FD95}" srcOrd="2" destOrd="0" presId="urn:microsoft.com/office/officeart/2018/2/layout/IconVerticalSolidList"/>
    <dgm:cxn modelId="{D1F011EF-856D-4BF5-A83F-33ADD3A6625B}" type="presParOf" srcId="{BFC64196-12C9-4322-A4BA-60F68638FD95}" destId="{AB0A04AB-DA9F-4AE1-ACC1-6B2798DA6814}" srcOrd="0" destOrd="0" presId="urn:microsoft.com/office/officeart/2018/2/layout/IconVerticalSolidList"/>
    <dgm:cxn modelId="{9E955305-0B17-4FDB-AAA5-1B8E0713B64A}" type="presParOf" srcId="{BFC64196-12C9-4322-A4BA-60F68638FD95}" destId="{499498EE-91BF-402E-B9BC-F5C9B7055FF7}" srcOrd="1" destOrd="0" presId="urn:microsoft.com/office/officeart/2018/2/layout/IconVerticalSolidList"/>
    <dgm:cxn modelId="{4516BF95-4F6C-468F-B565-C1F5C88C5303}" type="presParOf" srcId="{BFC64196-12C9-4322-A4BA-60F68638FD95}" destId="{3903FAE4-8ACD-4380-8CDD-A4B753480ADE}" srcOrd="2" destOrd="0" presId="urn:microsoft.com/office/officeart/2018/2/layout/IconVerticalSolidList"/>
    <dgm:cxn modelId="{F7C51071-B61D-483D-944A-AB390BE0C8C4}" type="presParOf" srcId="{BFC64196-12C9-4322-A4BA-60F68638FD95}" destId="{D0AE954D-8E94-49C7-8CE9-0DF132F9F08C}" srcOrd="3" destOrd="0" presId="urn:microsoft.com/office/officeart/2018/2/layout/IconVerticalSolidList"/>
    <dgm:cxn modelId="{50247BC8-0534-4210-9A4B-1A2D4361440E}" type="presParOf" srcId="{B77C3C65-A41E-409B-B737-29BCD7949EDF}" destId="{6F5310B5-4ECF-4854-9E52-890C9C10B14A}" srcOrd="3" destOrd="0" presId="urn:microsoft.com/office/officeart/2018/2/layout/IconVerticalSolidList"/>
    <dgm:cxn modelId="{A826C6C6-95D0-42F7-9FB0-86DD9F337ED7}" type="presParOf" srcId="{B77C3C65-A41E-409B-B737-29BCD7949EDF}" destId="{632AF1A8-FEC5-469F-80AD-D6519C344E64}" srcOrd="4" destOrd="0" presId="urn:microsoft.com/office/officeart/2018/2/layout/IconVerticalSolidList"/>
    <dgm:cxn modelId="{9E54A0B5-C544-4EF9-B546-ADFD50449FBB}" type="presParOf" srcId="{632AF1A8-FEC5-469F-80AD-D6519C344E64}" destId="{60DA9129-0FFA-4476-BFAA-D50BA650AE92}" srcOrd="0" destOrd="0" presId="urn:microsoft.com/office/officeart/2018/2/layout/IconVerticalSolidList"/>
    <dgm:cxn modelId="{7FCBB32F-CD7C-4F4D-AD55-C71F44053F5D}" type="presParOf" srcId="{632AF1A8-FEC5-469F-80AD-D6519C344E64}" destId="{A0B260E9-7C6F-4524-8DB5-7132BD437D09}" srcOrd="1" destOrd="0" presId="urn:microsoft.com/office/officeart/2018/2/layout/IconVerticalSolidList"/>
    <dgm:cxn modelId="{21E832F7-08FB-4AA7-8B66-E500B2F0F4E7}" type="presParOf" srcId="{632AF1A8-FEC5-469F-80AD-D6519C344E64}" destId="{095F068E-8009-426D-A40C-2BF4D4D567C8}" srcOrd="2" destOrd="0" presId="urn:microsoft.com/office/officeart/2018/2/layout/IconVerticalSolidList"/>
    <dgm:cxn modelId="{A89DF3F2-0FE8-48CF-9ED0-E0399BE41889}" type="presParOf" srcId="{632AF1A8-FEC5-469F-80AD-D6519C344E64}" destId="{B5CBF502-DC34-4056-A898-91804E2721EB}"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B6FFF16-0FC7-4C3B-897D-72FC44DE3581}" type="doc">
      <dgm:prSet loTypeId="urn:microsoft.com/office/officeart/2018/5/layout/CenteredIconLabelDescriptionList" loCatId="icon" qsTypeId="urn:microsoft.com/office/officeart/2005/8/quickstyle/simple1" qsCatId="simple" csTypeId="urn:microsoft.com/office/officeart/2005/8/colors/accent2_2" csCatId="accent2" phldr="1"/>
      <dgm:spPr/>
      <dgm:t>
        <a:bodyPr/>
        <a:lstStyle/>
        <a:p>
          <a:endParaRPr lang="en-US"/>
        </a:p>
      </dgm:t>
    </dgm:pt>
    <dgm:pt modelId="{9AA1575E-3836-441C-BE07-80D5E5238563}">
      <dgm:prSet/>
      <dgm:spPr/>
      <dgm:t>
        <a:bodyPr/>
        <a:lstStyle/>
        <a:p>
          <a:pPr>
            <a:defRPr b="1"/>
          </a:pPr>
          <a:r>
            <a:rPr lang="en-US" dirty="0"/>
            <a:t>Straightforward Billing Process</a:t>
          </a:r>
        </a:p>
      </dgm:t>
    </dgm:pt>
    <dgm:pt modelId="{3F0DE1B8-A402-49DD-95B2-C6BBF5896A11}" type="parTrans" cxnId="{0F28D3AB-45BE-41DD-B3F7-5522D6F9A7D6}">
      <dgm:prSet/>
      <dgm:spPr/>
      <dgm:t>
        <a:bodyPr/>
        <a:lstStyle/>
        <a:p>
          <a:endParaRPr lang="en-US"/>
        </a:p>
      </dgm:t>
    </dgm:pt>
    <dgm:pt modelId="{035C5395-7F1A-4296-A064-480C2263D19D}" type="sibTrans" cxnId="{0F28D3AB-45BE-41DD-B3F7-5522D6F9A7D6}">
      <dgm:prSet/>
      <dgm:spPr/>
      <dgm:t>
        <a:bodyPr/>
        <a:lstStyle/>
        <a:p>
          <a:endParaRPr lang="en-US"/>
        </a:p>
      </dgm:t>
    </dgm:pt>
    <dgm:pt modelId="{E53DD275-24C2-449E-99D0-8A641CD36CE3}">
      <dgm:prSet/>
      <dgm:spPr/>
      <dgm:t>
        <a:bodyPr/>
        <a:lstStyle/>
        <a:p>
          <a:r>
            <a:rPr lang="en-US" dirty="0"/>
            <a:t>Allows pharmacies to bill per transaction without needing to track complex quality metrics or patient outcomes</a:t>
          </a:r>
        </a:p>
      </dgm:t>
    </dgm:pt>
    <dgm:pt modelId="{4267ECEF-C2D4-47FC-9CA6-574F8F725A7B}" type="parTrans" cxnId="{19CE0CE0-58EF-467F-8963-D2BAFCF1A217}">
      <dgm:prSet/>
      <dgm:spPr/>
      <dgm:t>
        <a:bodyPr/>
        <a:lstStyle/>
        <a:p>
          <a:endParaRPr lang="en-US"/>
        </a:p>
      </dgm:t>
    </dgm:pt>
    <dgm:pt modelId="{0DC50D66-B6FD-428F-835D-770CF5E2E75E}" type="sibTrans" cxnId="{19CE0CE0-58EF-467F-8963-D2BAFCF1A217}">
      <dgm:prSet/>
      <dgm:spPr/>
      <dgm:t>
        <a:bodyPr/>
        <a:lstStyle/>
        <a:p>
          <a:endParaRPr lang="en-US"/>
        </a:p>
      </dgm:t>
    </dgm:pt>
    <dgm:pt modelId="{C498DA08-2A62-4471-87F4-33E296EB8AB4}">
      <dgm:prSet/>
      <dgm:spPr/>
      <dgm:t>
        <a:bodyPr/>
        <a:lstStyle/>
        <a:p>
          <a:pPr>
            <a:defRPr b="1"/>
          </a:pPr>
          <a:r>
            <a:rPr lang="en-US" dirty="0"/>
            <a:t>Volume-Driven Revenue</a:t>
          </a:r>
        </a:p>
      </dgm:t>
    </dgm:pt>
    <dgm:pt modelId="{DD4A274F-C61A-4AC9-96BF-FCA3A90B4702}" type="parTrans" cxnId="{80D12200-35C8-4A50-A302-2E3EF8949472}">
      <dgm:prSet/>
      <dgm:spPr/>
      <dgm:t>
        <a:bodyPr/>
        <a:lstStyle/>
        <a:p>
          <a:endParaRPr lang="en-US"/>
        </a:p>
      </dgm:t>
    </dgm:pt>
    <dgm:pt modelId="{F1B2402B-6D4F-4524-AB7B-B48418AD432A}" type="sibTrans" cxnId="{80D12200-35C8-4A50-A302-2E3EF8949472}">
      <dgm:prSet/>
      <dgm:spPr/>
      <dgm:t>
        <a:bodyPr/>
        <a:lstStyle/>
        <a:p>
          <a:endParaRPr lang="en-US"/>
        </a:p>
      </dgm:t>
    </dgm:pt>
    <dgm:pt modelId="{46666107-5FBB-4FE6-93E9-92C3920ADA3F}">
      <dgm:prSet/>
      <dgm:spPr/>
      <dgm:t>
        <a:bodyPr/>
        <a:lstStyle/>
        <a:p>
          <a:r>
            <a:rPr lang="en-US" dirty="0"/>
            <a:t>Incentivizes high prescription volume, potentially increasing accessibility to medications, but not necessarily focusing on patient outcomes</a:t>
          </a:r>
        </a:p>
      </dgm:t>
    </dgm:pt>
    <dgm:pt modelId="{6740FF42-EED5-480F-A9F5-3D9FAC470F49}" type="parTrans" cxnId="{F0523F37-3820-43BD-8A34-B959609C68A6}">
      <dgm:prSet/>
      <dgm:spPr/>
      <dgm:t>
        <a:bodyPr/>
        <a:lstStyle/>
        <a:p>
          <a:endParaRPr lang="en-US"/>
        </a:p>
      </dgm:t>
    </dgm:pt>
    <dgm:pt modelId="{F68EE754-F311-40B0-B32D-CA8010EE086D}" type="sibTrans" cxnId="{F0523F37-3820-43BD-8A34-B959609C68A6}">
      <dgm:prSet/>
      <dgm:spPr/>
      <dgm:t>
        <a:bodyPr/>
        <a:lstStyle/>
        <a:p>
          <a:endParaRPr lang="en-US"/>
        </a:p>
      </dgm:t>
    </dgm:pt>
    <dgm:pt modelId="{CB42A334-E1B9-4A34-B6AF-943E26558F39}">
      <dgm:prSet/>
      <dgm:spPr/>
      <dgm:t>
        <a:bodyPr/>
        <a:lstStyle/>
        <a:p>
          <a:pPr>
            <a:defRPr b="1"/>
          </a:pPr>
          <a:r>
            <a:rPr lang="en-US" dirty="0"/>
            <a:t>Limited Support for Preventive Care</a:t>
          </a:r>
        </a:p>
      </dgm:t>
    </dgm:pt>
    <dgm:pt modelId="{00D7856B-2110-4B82-872D-58EA2740D150}" type="parTrans" cxnId="{2C4A8EAC-0431-40B4-840C-6D257EDDDB59}">
      <dgm:prSet/>
      <dgm:spPr/>
      <dgm:t>
        <a:bodyPr/>
        <a:lstStyle/>
        <a:p>
          <a:endParaRPr lang="en-US"/>
        </a:p>
      </dgm:t>
    </dgm:pt>
    <dgm:pt modelId="{97A0D39F-C41D-44DD-91CB-2170FFBF2EF8}" type="sibTrans" cxnId="{2C4A8EAC-0431-40B4-840C-6D257EDDDB59}">
      <dgm:prSet/>
      <dgm:spPr/>
      <dgm:t>
        <a:bodyPr/>
        <a:lstStyle/>
        <a:p>
          <a:endParaRPr lang="en-US"/>
        </a:p>
      </dgm:t>
    </dgm:pt>
    <dgm:pt modelId="{2468FAF1-D3BA-4983-9BC9-818FCB397CFC}">
      <dgm:prSet/>
      <dgm:spPr/>
      <dgm:t>
        <a:bodyPr/>
        <a:lstStyle/>
        <a:p>
          <a:r>
            <a:rPr lang="en-US" dirty="0"/>
            <a:t>No reward for long-term care management, which can hinder the adoption of services like medication adherence programs or chronic care interventions</a:t>
          </a:r>
        </a:p>
      </dgm:t>
    </dgm:pt>
    <dgm:pt modelId="{6C942DC6-944A-4FC5-8047-D14C1A3F7645}" type="parTrans" cxnId="{1C2AA205-6BB1-44AD-9850-8A44C3DB2AF7}">
      <dgm:prSet/>
      <dgm:spPr/>
      <dgm:t>
        <a:bodyPr/>
        <a:lstStyle/>
        <a:p>
          <a:endParaRPr lang="en-US"/>
        </a:p>
      </dgm:t>
    </dgm:pt>
    <dgm:pt modelId="{EADF2304-7130-4FE1-8F11-159E802A62DE}" type="sibTrans" cxnId="{1C2AA205-6BB1-44AD-9850-8A44C3DB2AF7}">
      <dgm:prSet/>
      <dgm:spPr/>
      <dgm:t>
        <a:bodyPr/>
        <a:lstStyle/>
        <a:p>
          <a:endParaRPr lang="en-US"/>
        </a:p>
      </dgm:t>
    </dgm:pt>
    <dgm:pt modelId="{2156C67B-3D26-4F06-B121-421A6B791ED5}" type="pres">
      <dgm:prSet presAssocID="{EB6FFF16-0FC7-4C3B-897D-72FC44DE3581}" presName="root" presStyleCnt="0">
        <dgm:presLayoutVars>
          <dgm:dir/>
          <dgm:resizeHandles val="exact"/>
        </dgm:presLayoutVars>
      </dgm:prSet>
      <dgm:spPr/>
    </dgm:pt>
    <dgm:pt modelId="{481678E1-7698-412E-8EF8-357367163049}" type="pres">
      <dgm:prSet presAssocID="{9AA1575E-3836-441C-BE07-80D5E5238563}" presName="compNode" presStyleCnt="0"/>
      <dgm:spPr/>
    </dgm:pt>
    <dgm:pt modelId="{D9753EE1-17E7-4AED-9209-61F0E9694DB0}" type="pres">
      <dgm:prSet presAssocID="{9AA1575E-3836-441C-BE07-80D5E5238563}"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edicine"/>
        </a:ext>
      </dgm:extLst>
    </dgm:pt>
    <dgm:pt modelId="{64FE85F7-DED2-4ABB-B8EB-CFAC951C5333}" type="pres">
      <dgm:prSet presAssocID="{9AA1575E-3836-441C-BE07-80D5E5238563}" presName="iconSpace" presStyleCnt="0"/>
      <dgm:spPr/>
    </dgm:pt>
    <dgm:pt modelId="{BF87668C-7D2D-4A37-984C-B07CBD1EB1D0}" type="pres">
      <dgm:prSet presAssocID="{9AA1575E-3836-441C-BE07-80D5E5238563}" presName="parTx" presStyleLbl="revTx" presStyleIdx="0" presStyleCnt="6">
        <dgm:presLayoutVars>
          <dgm:chMax val="0"/>
          <dgm:chPref val="0"/>
        </dgm:presLayoutVars>
      </dgm:prSet>
      <dgm:spPr/>
    </dgm:pt>
    <dgm:pt modelId="{2FBE1B6C-BC74-4C79-AD8A-AA56E87C3F02}" type="pres">
      <dgm:prSet presAssocID="{9AA1575E-3836-441C-BE07-80D5E5238563}" presName="txSpace" presStyleCnt="0"/>
      <dgm:spPr/>
    </dgm:pt>
    <dgm:pt modelId="{2614E4C2-2ADA-4E3E-A0C8-95094D665992}" type="pres">
      <dgm:prSet presAssocID="{9AA1575E-3836-441C-BE07-80D5E5238563}" presName="desTx" presStyleLbl="revTx" presStyleIdx="1" presStyleCnt="6">
        <dgm:presLayoutVars/>
      </dgm:prSet>
      <dgm:spPr/>
    </dgm:pt>
    <dgm:pt modelId="{4C60979E-4141-4CCE-8313-72F530AA90C5}" type="pres">
      <dgm:prSet presAssocID="{035C5395-7F1A-4296-A064-480C2263D19D}" presName="sibTrans" presStyleCnt="0"/>
      <dgm:spPr/>
    </dgm:pt>
    <dgm:pt modelId="{6D27DAD7-DB88-4F00-BEE6-1C1BBDB54F69}" type="pres">
      <dgm:prSet presAssocID="{C498DA08-2A62-4471-87F4-33E296EB8AB4}" presName="compNode" presStyleCnt="0"/>
      <dgm:spPr/>
    </dgm:pt>
    <dgm:pt modelId="{E1CE7CE8-DA1C-4585-B57B-8496FA1C53CB}" type="pres">
      <dgm:prSet presAssocID="{C498DA08-2A62-4471-87F4-33E296EB8AB4}"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Upward trend"/>
        </a:ext>
      </dgm:extLst>
    </dgm:pt>
    <dgm:pt modelId="{4FC48CFB-AEF3-44FD-BC8A-A204B37AD452}" type="pres">
      <dgm:prSet presAssocID="{C498DA08-2A62-4471-87F4-33E296EB8AB4}" presName="iconSpace" presStyleCnt="0"/>
      <dgm:spPr/>
    </dgm:pt>
    <dgm:pt modelId="{AFF5B44A-DE18-4B48-B307-68AB30C7E789}" type="pres">
      <dgm:prSet presAssocID="{C498DA08-2A62-4471-87F4-33E296EB8AB4}" presName="parTx" presStyleLbl="revTx" presStyleIdx="2" presStyleCnt="6">
        <dgm:presLayoutVars>
          <dgm:chMax val="0"/>
          <dgm:chPref val="0"/>
        </dgm:presLayoutVars>
      </dgm:prSet>
      <dgm:spPr/>
    </dgm:pt>
    <dgm:pt modelId="{C0965378-AB21-4316-8563-D69413962897}" type="pres">
      <dgm:prSet presAssocID="{C498DA08-2A62-4471-87F4-33E296EB8AB4}" presName="txSpace" presStyleCnt="0"/>
      <dgm:spPr/>
    </dgm:pt>
    <dgm:pt modelId="{B6F4F42C-C1C6-4136-BA05-0755DDE44B97}" type="pres">
      <dgm:prSet presAssocID="{C498DA08-2A62-4471-87F4-33E296EB8AB4}" presName="desTx" presStyleLbl="revTx" presStyleIdx="3" presStyleCnt="6">
        <dgm:presLayoutVars/>
      </dgm:prSet>
      <dgm:spPr/>
    </dgm:pt>
    <dgm:pt modelId="{C3EC8ABE-6984-4299-BA99-5CB9F0E91FD7}" type="pres">
      <dgm:prSet presAssocID="{F1B2402B-6D4F-4524-AB7B-B48418AD432A}" presName="sibTrans" presStyleCnt="0"/>
      <dgm:spPr/>
    </dgm:pt>
    <dgm:pt modelId="{C481ED47-EDA7-489D-AFF9-CBF2A2147B69}" type="pres">
      <dgm:prSet presAssocID="{CB42A334-E1B9-4A34-B6AF-943E26558F39}" presName="compNode" presStyleCnt="0"/>
      <dgm:spPr/>
    </dgm:pt>
    <dgm:pt modelId="{27D4C806-74E6-4288-A984-D16306CE4394}" type="pres">
      <dgm:prSet presAssocID="{CB42A334-E1B9-4A34-B6AF-943E26558F39}"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edical"/>
        </a:ext>
      </dgm:extLst>
    </dgm:pt>
    <dgm:pt modelId="{C4B67302-9132-49A1-9B58-959E205BDF31}" type="pres">
      <dgm:prSet presAssocID="{CB42A334-E1B9-4A34-B6AF-943E26558F39}" presName="iconSpace" presStyleCnt="0"/>
      <dgm:spPr/>
    </dgm:pt>
    <dgm:pt modelId="{38D16262-B1E4-403A-9BC6-E22AEE631048}" type="pres">
      <dgm:prSet presAssocID="{CB42A334-E1B9-4A34-B6AF-943E26558F39}" presName="parTx" presStyleLbl="revTx" presStyleIdx="4" presStyleCnt="6">
        <dgm:presLayoutVars>
          <dgm:chMax val="0"/>
          <dgm:chPref val="0"/>
        </dgm:presLayoutVars>
      </dgm:prSet>
      <dgm:spPr/>
    </dgm:pt>
    <dgm:pt modelId="{7F56C8D7-EE5E-4E36-A87C-BB355CAF7C15}" type="pres">
      <dgm:prSet presAssocID="{CB42A334-E1B9-4A34-B6AF-943E26558F39}" presName="txSpace" presStyleCnt="0"/>
      <dgm:spPr/>
    </dgm:pt>
    <dgm:pt modelId="{1C407ACE-410B-4D93-BFC7-2779A7600904}" type="pres">
      <dgm:prSet presAssocID="{CB42A334-E1B9-4A34-B6AF-943E26558F39}" presName="desTx" presStyleLbl="revTx" presStyleIdx="5" presStyleCnt="6">
        <dgm:presLayoutVars/>
      </dgm:prSet>
      <dgm:spPr/>
    </dgm:pt>
  </dgm:ptLst>
  <dgm:cxnLst>
    <dgm:cxn modelId="{80D12200-35C8-4A50-A302-2E3EF8949472}" srcId="{EB6FFF16-0FC7-4C3B-897D-72FC44DE3581}" destId="{C498DA08-2A62-4471-87F4-33E296EB8AB4}" srcOrd="1" destOrd="0" parTransId="{DD4A274F-C61A-4AC9-96BF-FCA3A90B4702}" sibTransId="{F1B2402B-6D4F-4524-AB7B-B48418AD432A}"/>
    <dgm:cxn modelId="{1C2AA205-6BB1-44AD-9850-8A44C3DB2AF7}" srcId="{CB42A334-E1B9-4A34-B6AF-943E26558F39}" destId="{2468FAF1-D3BA-4983-9BC9-818FCB397CFC}" srcOrd="0" destOrd="0" parTransId="{6C942DC6-944A-4FC5-8047-D14C1A3F7645}" sibTransId="{EADF2304-7130-4FE1-8F11-159E802A62DE}"/>
    <dgm:cxn modelId="{EE11552E-77F7-4EA4-9923-D5C91BBF8F95}" type="presOf" srcId="{E53DD275-24C2-449E-99D0-8A641CD36CE3}" destId="{2614E4C2-2ADA-4E3E-A0C8-95094D665992}" srcOrd="0" destOrd="0" presId="urn:microsoft.com/office/officeart/2018/5/layout/CenteredIconLabelDescriptionList"/>
    <dgm:cxn modelId="{F0523F37-3820-43BD-8A34-B959609C68A6}" srcId="{C498DA08-2A62-4471-87F4-33E296EB8AB4}" destId="{46666107-5FBB-4FE6-93E9-92C3920ADA3F}" srcOrd="0" destOrd="0" parTransId="{6740FF42-EED5-480F-A9F5-3D9FAC470F49}" sibTransId="{F68EE754-F311-40B0-B32D-CA8010EE086D}"/>
    <dgm:cxn modelId="{30D22D43-DB5C-4C77-A507-07BDB5FD2AED}" type="presOf" srcId="{CB42A334-E1B9-4A34-B6AF-943E26558F39}" destId="{38D16262-B1E4-403A-9BC6-E22AEE631048}" srcOrd="0" destOrd="0" presId="urn:microsoft.com/office/officeart/2018/5/layout/CenteredIconLabelDescriptionList"/>
    <dgm:cxn modelId="{AF4FF78D-E598-479A-AA9B-5618B096BE73}" type="presOf" srcId="{EB6FFF16-0FC7-4C3B-897D-72FC44DE3581}" destId="{2156C67B-3D26-4F06-B121-421A6B791ED5}" srcOrd="0" destOrd="0" presId="urn:microsoft.com/office/officeart/2018/5/layout/CenteredIconLabelDescriptionList"/>
    <dgm:cxn modelId="{0F28D3AB-45BE-41DD-B3F7-5522D6F9A7D6}" srcId="{EB6FFF16-0FC7-4C3B-897D-72FC44DE3581}" destId="{9AA1575E-3836-441C-BE07-80D5E5238563}" srcOrd="0" destOrd="0" parTransId="{3F0DE1B8-A402-49DD-95B2-C6BBF5896A11}" sibTransId="{035C5395-7F1A-4296-A064-480C2263D19D}"/>
    <dgm:cxn modelId="{A17D60AC-FCB3-4E8C-9ABB-070CB43F256B}" type="presOf" srcId="{C498DA08-2A62-4471-87F4-33E296EB8AB4}" destId="{AFF5B44A-DE18-4B48-B307-68AB30C7E789}" srcOrd="0" destOrd="0" presId="urn:microsoft.com/office/officeart/2018/5/layout/CenteredIconLabelDescriptionList"/>
    <dgm:cxn modelId="{2C4A8EAC-0431-40B4-840C-6D257EDDDB59}" srcId="{EB6FFF16-0FC7-4C3B-897D-72FC44DE3581}" destId="{CB42A334-E1B9-4A34-B6AF-943E26558F39}" srcOrd="2" destOrd="0" parTransId="{00D7856B-2110-4B82-872D-58EA2740D150}" sibTransId="{97A0D39F-C41D-44DD-91CB-2170FFBF2EF8}"/>
    <dgm:cxn modelId="{675367CB-2376-484F-A22F-ACDB8BA9AA36}" type="presOf" srcId="{2468FAF1-D3BA-4983-9BC9-818FCB397CFC}" destId="{1C407ACE-410B-4D93-BFC7-2779A7600904}" srcOrd="0" destOrd="0" presId="urn:microsoft.com/office/officeart/2018/5/layout/CenteredIconLabelDescriptionList"/>
    <dgm:cxn modelId="{19CE0CE0-58EF-467F-8963-D2BAFCF1A217}" srcId="{9AA1575E-3836-441C-BE07-80D5E5238563}" destId="{E53DD275-24C2-449E-99D0-8A641CD36CE3}" srcOrd="0" destOrd="0" parTransId="{4267ECEF-C2D4-47FC-9CA6-574F8F725A7B}" sibTransId="{0DC50D66-B6FD-428F-835D-770CF5E2E75E}"/>
    <dgm:cxn modelId="{B82DB9EB-0BDB-4F00-A4BD-686013BA959A}" type="presOf" srcId="{9AA1575E-3836-441C-BE07-80D5E5238563}" destId="{BF87668C-7D2D-4A37-984C-B07CBD1EB1D0}" srcOrd="0" destOrd="0" presId="urn:microsoft.com/office/officeart/2018/5/layout/CenteredIconLabelDescriptionList"/>
    <dgm:cxn modelId="{37F405FF-BBF1-491F-848B-D21769F407D6}" type="presOf" srcId="{46666107-5FBB-4FE6-93E9-92C3920ADA3F}" destId="{B6F4F42C-C1C6-4136-BA05-0755DDE44B97}" srcOrd="0" destOrd="0" presId="urn:microsoft.com/office/officeart/2018/5/layout/CenteredIconLabelDescriptionList"/>
    <dgm:cxn modelId="{66125BB9-72C3-4754-B83E-DC6823654DB4}" type="presParOf" srcId="{2156C67B-3D26-4F06-B121-421A6B791ED5}" destId="{481678E1-7698-412E-8EF8-357367163049}" srcOrd="0" destOrd="0" presId="urn:microsoft.com/office/officeart/2018/5/layout/CenteredIconLabelDescriptionList"/>
    <dgm:cxn modelId="{AD551226-0EB6-4236-BFB3-F8317C52AD21}" type="presParOf" srcId="{481678E1-7698-412E-8EF8-357367163049}" destId="{D9753EE1-17E7-4AED-9209-61F0E9694DB0}" srcOrd="0" destOrd="0" presId="urn:microsoft.com/office/officeart/2018/5/layout/CenteredIconLabelDescriptionList"/>
    <dgm:cxn modelId="{C26DE8AD-45D7-439E-8620-D94A2540E4A6}" type="presParOf" srcId="{481678E1-7698-412E-8EF8-357367163049}" destId="{64FE85F7-DED2-4ABB-B8EB-CFAC951C5333}" srcOrd="1" destOrd="0" presId="urn:microsoft.com/office/officeart/2018/5/layout/CenteredIconLabelDescriptionList"/>
    <dgm:cxn modelId="{195C649F-B758-490F-9BF5-D1A0AE68E50A}" type="presParOf" srcId="{481678E1-7698-412E-8EF8-357367163049}" destId="{BF87668C-7D2D-4A37-984C-B07CBD1EB1D0}" srcOrd="2" destOrd="0" presId="urn:microsoft.com/office/officeart/2018/5/layout/CenteredIconLabelDescriptionList"/>
    <dgm:cxn modelId="{643EC97A-0B51-4A08-AFBE-ACA2467E2A79}" type="presParOf" srcId="{481678E1-7698-412E-8EF8-357367163049}" destId="{2FBE1B6C-BC74-4C79-AD8A-AA56E87C3F02}" srcOrd="3" destOrd="0" presId="urn:microsoft.com/office/officeart/2018/5/layout/CenteredIconLabelDescriptionList"/>
    <dgm:cxn modelId="{D5E6D695-3964-47C4-89F7-BBB9F5B18060}" type="presParOf" srcId="{481678E1-7698-412E-8EF8-357367163049}" destId="{2614E4C2-2ADA-4E3E-A0C8-95094D665992}" srcOrd="4" destOrd="0" presId="urn:microsoft.com/office/officeart/2018/5/layout/CenteredIconLabelDescriptionList"/>
    <dgm:cxn modelId="{0FCFD909-5FB4-4396-8758-3CA2A31084AA}" type="presParOf" srcId="{2156C67B-3D26-4F06-B121-421A6B791ED5}" destId="{4C60979E-4141-4CCE-8313-72F530AA90C5}" srcOrd="1" destOrd="0" presId="urn:microsoft.com/office/officeart/2018/5/layout/CenteredIconLabelDescriptionList"/>
    <dgm:cxn modelId="{5B9A3F0A-AEC9-42C8-A9BE-16BAF7F9D30A}" type="presParOf" srcId="{2156C67B-3D26-4F06-B121-421A6B791ED5}" destId="{6D27DAD7-DB88-4F00-BEE6-1C1BBDB54F69}" srcOrd="2" destOrd="0" presId="urn:microsoft.com/office/officeart/2018/5/layout/CenteredIconLabelDescriptionList"/>
    <dgm:cxn modelId="{9551F3DE-4E30-40ED-A9C3-E8E248E5F294}" type="presParOf" srcId="{6D27DAD7-DB88-4F00-BEE6-1C1BBDB54F69}" destId="{E1CE7CE8-DA1C-4585-B57B-8496FA1C53CB}" srcOrd="0" destOrd="0" presId="urn:microsoft.com/office/officeart/2018/5/layout/CenteredIconLabelDescriptionList"/>
    <dgm:cxn modelId="{F83DF0CE-6790-425F-B169-B03CB0F3660E}" type="presParOf" srcId="{6D27DAD7-DB88-4F00-BEE6-1C1BBDB54F69}" destId="{4FC48CFB-AEF3-44FD-BC8A-A204B37AD452}" srcOrd="1" destOrd="0" presId="urn:microsoft.com/office/officeart/2018/5/layout/CenteredIconLabelDescriptionList"/>
    <dgm:cxn modelId="{98339D20-589A-4CC0-B820-E2F4FC054FDA}" type="presParOf" srcId="{6D27DAD7-DB88-4F00-BEE6-1C1BBDB54F69}" destId="{AFF5B44A-DE18-4B48-B307-68AB30C7E789}" srcOrd="2" destOrd="0" presId="urn:microsoft.com/office/officeart/2018/5/layout/CenteredIconLabelDescriptionList"/>
    <dgm:cxn modelId="{F8BE0DE5-BFDC-4FAF-9BDF-47F9D674EF25}" type="presParOf" srcId="{6D27DAD7-DB88-4F00-BEE6-1C1BBDB54F69}" destId="{C0965378-AB21-4316-8563-D69413962897}" srcOrd="3" destOrd="0" presId="urn:microsoft.com/office/officeart/2018/5/layout/CenteredIconLabelDescriptionList"/>
    <dgm:cxn modelId="{69804124-9B47-4E74-A972-3F8CF6928338}" type="presParOf" srcId="{6D27DAD7-DB88-4F00-BEE6-1C1BBDB54F69}" destId="{B6F4F42C-C1C6-4136-BA05-0755DDE44B97}" srcOrd="4" destOrd="0" presId="urn:microsoft.com/office/officeart/2018/5/layout/CenteredIconLabelDescriptionList"/>
    <dgm:cxn modelId="{1253ADAB-1030-46A2-AE9B-A7E3EDFF3F55}" type="presParOf" srcId="{2156C67B-3D26-4F06-B121-421A6B791ED5}" destId="{C3EC8ABE-6984-4299-BA99-5CB9F0E91FD7}" srcOrd="3" destOrd="0" presId="urn:microsoft.com/office/officeart/2018/5/layout/CenteredIconLabelDescriptionList"/>
    <dgm:cxn modelId="{C275F73C-3D6D-4797-B4B5-CA2D0DC98569}" type="presParOf" srcId="{2156C67B-3D26-4F06-B121-421A6B791ED5}" destId="{C481ED47-EDA7-489D-AFF9-CBF2A2147B69}" srcOrd="4" destOrd="0" presId="urn:microsoft.com/office/officeart/2018/5/layout/CenteredIconLabelDescriptionList"/>
    <dgm:cxn modelId="{01CE4FDB-AB99-44C5-9EDD-84C286E43216}" type="presParOf" srcId="{C481ED47-EDA7-489D-AFF9-CBF2A2147B69}" destId="{27D4C806-74E6-4288-A984-D16306CE4394}" srcOrd="0" destOrd="0" presId="urn:microsoft.com/office/officeart/2018/5/layout/CenteredIconLabelDescriptionList"/>
    <dgm:cxn modelId="{914F7809-8FC0-4D34-B806-5ABC4D3B9CAF}" type="presParOf" srcId="{C481ED47-EDA7-489D-AFF9-CBF2A2147B69}" destId="{C4B67302-9132-49A1-9B58-959E205BDF31}" srcOrd="1" destOrd="0" presId="urn:microsoft.com/office/officeart/2018/5/layout/CenteredIconLabelDescriptionList"/>
    <dgm:cxn modelId="{AE35CE44-3DDE-4DCC-A002-6BF399F05DF5}" type="presParOf" srcId="{C481ED47-EDA7-489D-AFF9-CBF2A2147B69}" destId="{38D16262-B1E4-403A-9BC6-E22AEE631048}" srcOrd="2" destOrd="0" presId="urn:microsoft.com/office/officeart/2018/5/layout/CenteredIconLabelDescriptionList"/>
    <dgm:cxn modelId="{39A49CF5-9ED2-468A-BE72-CEC3B3163EC7}" type="presParOf" srcId="{C481ED47-EDA7-489D-AFF9-CBF2A2147B69}" destId="{7F56C8D7-EE5E-4E36-A87C-BB355CAF7C15}" srcOrd="3" destOrd="0" presId="urn:microsoft.com/office/officeart/2018/5/layout/CenteredIconLabelDescriptionList"/>
    <dgm:cxn modelId="{CA7A47E4-08B1-47AC-9D82-50AA089D10E7}" type="presParOf" srcId="{C481ED47-EDA7-489D-AFF9-CBF2A2147B69}" destId="{1C407ACE-410B-4D93-BFC7-2779A7600904}" srcOrd="4" destOrd="0" presId="urn:microsoft.com/office/officeart/2018/5/layout/Centered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15B79F9-01AD-4E59-9214-7AF5A874C43E}" type="doc">
      <dgm:prSet loTypeId="urn:microsoft.com/office/officeart/2005/8/layout/vList5" loCatId="list" qsTypeId="urn:microsoft.com/office/officeart/2005/8/quickstyle/simple1" qsCatId="simple" csTypeId="urn:microsoft.com/office/officeart/2005/8/colors/accent1_2" csCatId="accent1"/>
      <dgm:spPr/>
      <dgm:t>
        <a:bodyPr/>
        <a:lstStyle/>
        <a:p>
          <a:endParaRPr lang="en-US"/>
        </a:p>
      </dgm:t>
    </dgm:pt>
    <dgm:pt modelId="{7B7A6B6F-DBAE-4CE1-A696-F9195AC82693}">
      <dgm:prSet/>
      <dgm:spPr/>
      <dgm:t>
        <a:bodyPr/>
        <a:lstStyle/>
        <a:p>
          <a:r>
            <a:rPr lang="en-US"/>
            <a:t>Outcome-Driven Incentives</a:t>
          </a:r>
        </a:p>
      </dgm:t>
    </dgm:pt>
    <dgm:pt modelId="{029CE200-F17B-401A-939D-A1B78B3BB12C}" type="parTrans" cxnId="{FDB3E540-981B-4631-A33C-883C27D8FB2F}">
      <dgm:prSet/>
      <dgm:spPr/>
      <dgm:t>
        <a:bodyPr/>
        <a:lstStyle/>
        <a:p>
          <a:endParaRPr lang="en-US"/>
        </a:p>
      </dgm:t>
    </dgm:pt>
    <dgm:pt modelId="{AE09BCA3-4A0B-45BC-95BB-61BA22BC5E8E}" type="sibTrans" cxnId="{FDB3E540-981B-4631-A33C-883C27D8FB2F}">
      <dgm:prSet/>
      <dgm:spPr/>
      <dgm:t>
        <a:bodyPr/>
        <a:lstStyle/>
        <a:p>
          <a:endParaRPr lang="en-US"/>
        </a:p>
      </dgm:t>
    </dgm:pt>
    <dgm:pt modelId="{008B9819-88D2-441F-BE1C-9375612B0635}">
      <dgm:prSet/>
      <dgm:spPr/>
      <dgm:t>
        <a:bodyPr/>
        <a:lstStyle/>
        <a:p>
          <a:r>
            <a:rPr lang="en-US" dirty="0"/>
            <a:t>Value-based reimbursement shifts the focus from quantity to quality, rewarding pharmacies for achieving specific patient health outcomes, like improved medication adherence</a:t>
          </a:r>
        </a:p>
      </dgm:t>
    </dgm:pt>
    <dgm:pt modelId="{4DBF0323-223B-4244-8BBC-83FC5342DEC2}" type="parTrans" cxnId="{BEA205BB-2775-4631-80FF-678EA16C9E6D}">
      <dgm:prSet/>
      <dgm:spPr/>
      <dgm:t>
        <a:bodyPr/>
        <a:lstStyle/>
        <a:p>
          <a:endParaRPr lang="en-US"/>
        </a:p>
      </dgm:t>
    </dgm:pt>
    <dgm:pt modelId="{66C953DE-F3ED-48E3-BBEC-C958A2EDE689}" type="sibTrans" cxnId="{BEA205BB-2775-4631-80FF-678EA16C9E6D}">
      <dgm:prSet/>
      <dgm:spPr/>
      <dgm:t>
        <a:bodyPr/>
        <a:lstStyle/>
        <a:p>
          <a:endParaRPr lang="en-US"/>
        </a:p>
      </dgm:t>
    </dgm:pt>
    <dgm:pt modelId="{36B7B003-E65E-4F10-A0A8-462547D5F0A2}">
      <dgm:prSet/>
      <dgm:spPr/>
      <dgm:t>
        <a:bodyPr/>
        <a:lstStyle/>
        <a:p>
          <a:r>
            <a:rPr lang="en-US"/>
            <a:t>Integration of Quality Metrics</a:t>
          </a:r>
        </a:p>
      </dgm:t>
    </dgm:pt>
    <dgm:pt modelId="{F4DB2904-6C93-41C7-849E-B6A599398FC5}" type="parTrans" cxnId="{7F11563C-15CB-48CC-90EA-BD7AF8E4DFF5}">
      <dgm:prSet/>
      <dgm:spPr/>
      <dgm:t>
        <a:bodyPr/>
        <a:lstStyle/>
        <a:p>
          <a:endParaRPr lang="en-US"/>
        </a:p>
      </dgm:t>
    </dgm:pt>
    <dgm:pt modelId="{977024EC-32EE-4585-8A83-309A568DFB67}" type="sibTrans" cxnId="{7F11563C-15CB-48CC-90EA-BD7AF8E4DFF5}">
      <dgm:prSet/>
      <dgm:spPr/>
      <dgm:t>
        <a:bodyPr/>
        <a:lstStyle/>
        <a:p>
          <a:endParaRPr lang="en-US"/>
        </a:p>
      </dgm:t>
    </dgm:pt>
    <dgm:pt modelId="{A193B5B4-126B-430F-B1ED-734B378898BA}">
      <dgm:prSet/>
      <dgm:spPr/>
      <dgm:t>
        <a:bodyPr/>
        <a:lstStyle/>
        <a:p>
          <a:r>
            <a:rPr lang="en-US" dirty="0"/>
            <a:t>Pharmacies participating in value-based models must monitor and report on metrics such as patient satisfaction, chronic disease management, and adherence rates</a:t>
          </a:r>
        </a:p>
      </dgm:t>
    </dgm:pt>
    <dgm:pt modelId="{021C0995-A335-4654-B24A-CDC7A8DCDCB8}" type="parTrans" cxnId="{8990042F-9D12-4AB9-8D8B-3D11837A00FD}">
      <dgm:prSet/>
      <dgm:spPr/>
      <dgm:t>
        <a:bodyPr/>
        <a:lstStyle/>
        <a:p>
          <a:endParaRPr lang="en-US"/>
        </a:p>
      </dgm:t>
    </dgm:pt>
    <dgm:pt modelId="{F962A9C2-3ED3-44A2-82D9-D7773F182B8C}" type="sibTrans" cxnId="{8990042F-9D12-4AB9-8D8B-3D11837A00FD}">
      <dgm:prSet/>
      <dgm:spPr/>
      <dgm:t>
        <a:bodyPr/>
        <a:lstStyle/>
        <a:p>
          <a:endParaRPr lang="en-US"/>
        </a:p>
      </dgm:t>
    </dgm:pt>
    <dgm:pt modelId="{885746FC-BF16-416B-9F56-1D0071B63644}">
      <dgm:prSet/>
      <dgm:spPr/>
      <dgm:t>
        <a:bodyPr/>
        <a:lstStyle/>
        <a:p>
          <a:r>
            <a:rPr lang="en-US"/>
            <a:t>Collaborative Care Opportunities</a:t>
          </a:r>
        </a:p>
      </dgm:t>
    </dgm:pt>
    <dgm:pt modelId="{1EF2054D-8B4A-4E5B-B3AA-EB09628D976F}" type="parTrans" cxnId="{0A988406-E500-4A10-AEBD-BBD9D9DAFACD}">
      <dgm:prSet/>
      <dgm:spPr/>
      <dgm:t>
        <a:bodyPr/>
        <a:lstStyle/>
        <a:p>
          <a:endParaRPr lang="en-US"/>
        </a:p>
      </dgm:t>
    </dgm:pt>
    <dgm:pt modelId="{E985D4A8-B5DE-492A-81B9-237FF16816DF}" type="sibTrans" cxnId="{0A988406-E500-4A10-AEBD-BBD9D9DAFACD}">
      <dgm:prSet/>
      <dgm:spPr/>
      <dgm:t>
        <a:bodyPr/>
        <a:lstStyle/>
        <a:p>
          <a:endParaRPr lang="en-US"/>
        </a:p>
      </dgm:t>
    </dgm:pt>
    <dgm:pt modelId="{B10E81B5-68FE-4F62-9584-B63DB7C517FB}">
      <dgm:prSet/>
      <dgm:spPr/>
      <dgm:t>
        <a:bodyPr/>
        <a:lstStyle/>
        <a:p>
          <a:r>
            <a:rPr lang="en-US"/>
            <a:t>This model encourages pharmacies to work closely with other healthcare providers, supporting coordinated care efforts to improve patient health</a:t>
          </a:r>
        </a:p>
      </dgm:t>
    </dgm:pt>
    <dgm:pt modelId="{2697A6DF-34BF-4E5E-8A75-52D295A716BD}" type="parTrans" cxnId="{1EA0235E-B384-43F0-9944-CA72E73D2B85}">
      <dgm:prSet/>
      <dgm:spPr/>
      <dgm:t>
        <a:bodyPr/>
        <a:lstStyle/>
        <a:p>
          <a:endParaRPr lang="en-US"/>
        </a:p>
      </dgm:t>
    </dgm:pt>
    <dgm:pt modelId="{4C208523-CBB8-48DE-AD4B-11530EF33403}" type="sibTrans" cxnId="{1EA0235E-B384-43F0-9944-CA72E73D2B85}">
      <dgm:prSet/>
      <dgm:spPr/>
      <dgm:t>
        <a:bodyPr/>
        <a:lstStyle/>
        <a:p>
          <a:endParaRPr lang="en-US"/>
        </a:p>
      </dgm:t>
    </dgm:pt>
    <dgm:pt modelId="{F8890546-44B0-4E66-ACB8-D3FEAC64D2F0}">
      <dgm:prSet/>
      <dgm:spPr/>
      <dgm:t>
        <a:bodyPr/>
        <a:lstStyle/>
        <a:p>
          <a:r>
            <a:rPr lang="en-US"/>
            <a:t>Potential for Enhanced Patient Trust</a:t>
          </a:r>
        </a:p>
      </dgm:t>
    </dgm:pt>
    <dgm:pt modelId="{3F8E3B2C-1E3F-4298-A27E-7794B695BA20}" type="parTrans" cxnId="{8AADC0E7-7A31-4EF9-85D0-6AE842FB35CE}">
      <dgm:prSet/>
      <dgm:spPr/>
      <dgm:t>
        <a:bodyPr/>
        <a:lstStyle/>
        <a:p>
          <a:endParaRPr lang="en-US"/>
        </a:p>
      </dgm:t>
    </dgm:pt>
    <dgm:pt modelId="{791CB9FC-D3C3-4564-B420-88B5DBA4941F}" type="sibTrans" cxnId="{8AADC0E7-7A31-4EF9-85D0-6AE842FB35CE}">
      <dgm:prSet/>
      <dgm:spPr/>
      <dgm:t>
        <a:bodyPr/>
        <a:lstStyle/>
        <a:p>
          <a:endParaRPr lang="en-US"/>
        </a:p>
      </dgm:t>
    </dgm:pt>
    <dgm:pt modelId="{798319AE-5F85-41C2-B0BA-4A25F0591278}">
      <dgm:prSet/>
      <dgm:spPr/>
      <dgm:t>
        <a:bodyPr/>
        <a:lstStyle/>
        <a:p>
          <a:r>
            <a:rPr lang="en-US"/>
            <a:t>By prioritizing patient outcomes, value-based models can help pharmacies build stronger, trust-based relationships with patients, aligning financial goals with health improvements</a:t>
          </a:r>
        </a:p>
      </dgm:t>
    </dgm:pt>
    <dgm:pt modelId="{38345CD5-4162-4070-A869-F0B2378CA54A}" type="parTrans" cxnId="{1C273BDD-9DB1-447A-9575-714EA62076CE}">
      <dgm:prSet/>
      <dgm:spPr/>
      <dgm:t>
        <a:bodyPr/>
        <a:lstStyle/>
        <a:p>
          <a:endParaRPr lang="en-US"/>
        </a:p>
      </dgm:t>
    </dgm:pt>
    <dgm:pt modelId="{3AE2557D-09D1-40D0-9345-47C0C3569978}" type="sibTrans" cxnId="{1C273BDD-9DB1-447A-9575-714EA62076CE}">
      <dgm:prSet/>
      <dgm:spPr/>
      <dgm:t>
        <a:bodyPr/>
        <a:lstStyle/>
        <a:p>
          <a:endParaRPr lang="en-US"/>
        </a:p>
      </dgm:t>
    </dgm:pt>
    <dgm:pt modelId="{344FF0A6-0582-4C35-9372-DF9B119EF265}">
      <dgm:prSet/>
      <dgm:spPr/>
      <dgm:t>
        <a:bodyPr/>
        <a:lstStyle/>
        <a:p>
          <a:r>
            <a:rPr lang="en-US"/>
            <a:t>Long-Term Cost Savings</a:t>
          </a:r>
        </a:p>
      </dgm:t>
    </dgm:pt>
    <dgm:pt modelId="{2888D85F-6849-4E09-9270-2BBE4D459DA1}" type="parTrans" cxnId="{5C58E1C1-3225-4DFA-9834-9A91491AD36B}">
      <dgm:prSet/>
      <dgm:spPr/>
      <dgm:t>
        <a:bodyPr/>
        <a:lstStyle/>
        <a:p>
          <a:endParaRPr lang="en-US"/>
        </a:p>
      </dgm:t>
    </dgm:pt>
    <dgm:pt modelId="{E99AF52D-1833-4881-8E24-28DACD3F2482}" type="sibTrans" cxnId="{5C58E1C1-3225-4DFA-9834-9A91491AD36B}">
      <dgm:prSet/>
      <dgm:spPr/>
      <dgm:t>
        <a:bodyPr/>
        <a:lstStyle/>
        <a:p>
          <a:endParaRPr lang="en-US"/>
        </a:p>
      </dgm:t>
    </dgm:pt>
    <dgm:pt modelId="{30108628-8C46-4BB3-8527-C8D368BE65A2}">
      <dgm:prSet/>
      <dgm:spPr/>
      <dgm:t>
        <a:bodyPr/>
        <a:lstStyle/>
        <a:p>
          <a:r>
            <a:rPr lang="en-US" dirty="0"/>
            <a:t>Emphasizing preventive care and outcome improvements can reduce overall healthcare costs, benefiting both patients and the healthcare system</a:t>
          </a:r>
        </a:p>
      </dgm:t>
    </dgm:pt>
    <dgm:pt modelId="{ECE7B36E-DC08-4146-8B7E-C22BDFA51E6E}" type="parTrans" cxnId="{4DFF89EC-938A-4B00-8505-0FF90B9CD234}">
      <dgm:prSet/>
      <dgm:spPr/>
      <dgm:t>
        <a:bodyPr/>
        <a:lstStyle/>
        <a:p>
          <a:endParaRPr lang="en-US"/>
        </a:p>
      </dgm:t>
    </dgm:pt>
    <dgm:pt modelId="{5CC434FE-6218-43DB-9EC6-F5B349A8513D}" type="sibTrans" cxnId="{4DFF89EC-938A-4B00-8505-0FF90B9CD234}">
      <dgm:prSet/>
      <dgm:spPr/>
      <dgm:t>
        <a:bodyPr/>
        <a:lstStyle/>
        <a:p>
          <a:endParaRPr lang="en-US"/>
        </a:p>
      </dgm:t>
    </dgm:pt>
    <dgm:pt modelId="{4FDE4AAF-310C-614C-8923-C73AD439A8AB}" type="pres">
      <dgm:prSet presAssocID="{F15B79F9-01AD-4E59-9214-7AF5A874C43E}" presName="Name0" presStyleCnt="0">
        <dgm:presLayoutVars>
          <dgm:dir/>
          <dgm:animLvl val="lvl"/>
          <dgm:resizeHandles val="exact"/>
        </dgm:presLayoutVars>
      </dgm:prSet>
      <dgm:spPr/>
    </dgm:pt>
    <dgm:pt modelId="{59425070-5E1F-B54F-9502-4A9695317526}" type="pres">
      <dgm:prSet presAssocID="{7B7A6B6F-DBAE-4CE1-A696-F9195AC82693}" presName="linNode" presStyleCnt="0"/>
      <dgm:spPr/>
    </dgm:pt>
    <dgm:pt modelId="{A197257F-2428-F84A-9677-BD0F8C6FE52D}" type="pres">
      <dgm:prSet presAssocID="{7B7A6B6F-DBAE-4CE1-A696-F9195AC82693}" presName="parentText" presStyleLbl="node1" presStyleIdx="0" presStyleCnt="5">
        <dgm:presLayoutVars>
          <dgm:chMax val="1"/>
          <dgm:bulletEnabled val="1"/>
        </dgm:presLayoutVars>
      </dgm:prSet>
      <dgm:spPr/>
    </dgm:pt>
    <dgm:pt modelId="{5A72DA23-DEF0-2C45-A037-EC03F7619DD1}" type="pres">
      <dgm:prSet presAssocID="{7B7A6B6F-DBAE-4CE1-A696-F9195AC82693}" presName="descendantText" presStyleLbl="alignAccFollowNode1" presStyleIdx="0" presStyleCnt="5">
        <dgm:presLayoutVars>
          <dgm:bulletEnabled val="1"/>
        </dgm:presLayoutVars>
      </dgm:prSet>
      <dgm:spPr/>
    </dgm:pt>
    <dgm:pt modelId="{460C38C5-54A3-104A-A454-D858651C248C}" type="pres">
      <dgm:prSet presAssocID="{AE09BCA3-4A0B-45BC-95BB-61BA22BC5E8E}" presName="sp" presStyleCnt="0"/>
      <dgm:spPr/>
    </dgm:pt>
    <dgm:pt modelId="{3860AF5F-6882-D443-80F9-1D1C9ECA3BFD}" type="pres">
      <dgm:prSet presAssocID="{36B7B003-E65E-4F10-A0A8-462547D5F0A2}" presName="linNode" presStyleCnt="0"/>
      <dgm:spPr/>
    </dgm:pt>
    <dgm:pt modelId="{936D33CE-AF42-D240-9CBF-F7CBE81A879D}" type="pres">
      <dgm:prSet presAssocID="{36B7B003-E65E-4F10-A0A8-462547D5F0A2}" presName="parentText" presStyleLbl="node1" presStyleIdx="1" presStyleCnt="5">
        <dgm:presLayoutVars>
          <dgm:chMax val="1"/>
          <dgm:bulletEnabled val="1"/>
        </dgm:presLayoutVars>
      </dgm:prSet>
      <dgm:spPr/>
    </dgm:pt>
    <dgm:pt modelId="{62289E7D-E3E1-354A-B54F-7E557992B28C}" type="pres">
      <dgm:prSet presAssocID="{36B7B003-E65E-4F10-A0A8-462547D5F0A2}" presName="descendantText" presStyleLbl="alignAccFollowNode1" presStyleIdx="1" presStyleCnt="5">
        <dgm:presLayoutVars>
          <dgm:bulletEnabled val="1"/>
        </dgm:presLayoutVars>
      </dgm:prSet>
      <dgm:spPr/>
    </dgm:pt>
    <dgm:pt modelId="{98EC4155-88A2-0B43-BA58-14D070BA481A}" type="pres">
      <dgm:prSet presAssocID="{977024EC-32EE-4585-8A83-309A568DFB67}" presName="sp" presStyleCnt="0"/>
      <dgm:spPr/>
    </dgm:pt>
    <dgm:pt modelId="{DBDCF1AC-2485-B64E-AD61-C43291E2AD83}" type="pres">
      <dgm:prSet presAssocID="{885746FC-BF16-416B-9F56-1D0071B63644}" presName="linNode" presStyleCnt="0"/>
      <dgm:spPr/>
    </dgm:pt>
    <dgm:pt modelId="{C55E5595-1E0C-7641-8F1A-2294D830E2FC}" type="pres">
      <dgm:prSet presAssocID="{885746FC-BF16-416B-9F56-1D0071B63644}" presName="parentText" presStyleLbl="node1" presStyleIdx="2" presStyleCnt="5">
        <dgm:presLayoutVars>
          <dgm:chMax val="1"/>
          <dgm:bulletEnabled val="1"/>
        </dgm:presLayoutVars>
      </dgm:prSet>
      <dgm:spPr/>
    </dgm:pt>
    <dgm:pt modelId="{60A4653D-6783-5C4E-9B3E-C1095FC34158}" type="pres">
      <dgm:prSet presAssocID="{885746FC-BF16-416B-9F56-1D0071B63644}" presName="descendantText" presStyleLbl="alignAccFollowNode1" presStyleIdx="2" presStyleCnt="5">
        <dgm:presLayoutVars>
          <dgm:bulletEnabled val="1"/>
        </dgm:presLayoutVars>
      </dgm:prSet>
      <dgm:spPr/>
    </dgm:pt>
    <dgm:pt modelId="{B6F92366-E38A-9342-94EE-3FBA8914F37E}" type="pres">
      <dgm:prSet presAssocID="{E985D4A8-B5DE-492A-81B9-237FF16816DF}" presName="sp" presStyleCnt="0"/>
      <dgm:spPr/>
    </dgm:pt>
    <dgm:pt modelId="{92BAFA2A-872C-FF4D-B693-46803D9806FD}" type="pres">
      <dgm:prSet presAssocID="{F8890546-44B0-4E66-ACB8-D3FEAC64D2F0}" presName="linNode" presStyleCnt="0"/>
      <dgm:spPr/>
    </dgm:pt>
    <dgm:pt modelId="{62A2A3F0-595B-7B4B-B3E8-C219DDCDEE28}" type="pres">
      <dgm:prSet presAssocID="{F8890546-44B0-4E66-ACB8-D3FEAC64D2F0}" presName="parentText" presStyleLbl="node1" presStyleIdx="3" presStyleCnt="5">
        <dgm:presLayoutVars>
          <dgm:chMax val="1"/>
          <dgm:bulletEnabled val="1"/>
        </dgm:presLayoutVars>
      </dgm:prSet>
      <dgm:spPr/>
    </dgm:pt>
    <dgm:pt modelId="{B0BE34A1-72A5-3C45-A6C9-A9506A341240}" type="pres">
      <dgm:prSet presAssocID="{F8890546-44B0-4E66-ACB8-D3FEAC64D2F0}" presName="descendantText" presStyleLbl="alignAccFollowNode1" presStyleIdx="3" presStyleCnt="5">
        <dgm:presLayoutVars>
          <dgm:bulletEnabled val="1"/>
        </dgm:presLayoutVars>
      </dgm:prSet>
      <dgm:spPr/>
    </dgm:pt>
    <dgm:pt modelId="{F9BD66F6-DB91-7842-A2BE-7E6C5BD4A0A2}" type="pres">
      <dgm:prSet presAssocID="{791CB9FC-D3C3-4564-B420-88B5DBA4941F}" presName="sp" presStyleCnt="0"/>
      <dgm:spPr/>
    </dgm:pt>
    <dgm:pt modelId="{90AF2463-09B0-AD4A-80AF-360DFD228AC6}" type="pres">
      <dgm:prSet presAssocID="{344FF0A6-0582-4C35-9372-DF9B119EF265}" presName="linNode" presStyleCnt="0"/>
      <dgm:spPr/>
    </dgm:pt>
    <dgm:pt modelId="{9123052F-1879-EE4B-B915-04F31967169A}" type="pres">
      <dgm:prSet presAssocID="{344FF0A6-0582-4C35-9372-DF9B119EF265}" presName="parentText" presStyleLbl="node1" presStyleIdx="4" presStyleCnt="5">
        <dgm:presLayoutVars>
          <dgm:chMax val="1"/>
          <dgm:bulletEnabled val="1"/>
        </dgm:presLayoutVars>
      </dgm:prSet>
      <dgm:spPr/>
    </dgm:pt>
    <dgm:pt modelId="{4E393C23-B874-B849-8242-452A87DA39FE}" type="pres">
      <dgm:prSet presAssocID="{344FF0A6-0582-4C35-9372-DF9B119EF265}" presName="descendantText" presStyleLbl="alignAccFollowNode1" presStyleIdx="4" presStyleCnt="5">
        <dgm:presLayoutVars>
          <dgm:bulletEnabled val="1"/>
        </dgm:presLayoutVars>
      </dgm:prSet>
      <dgm:spPr/>
    </dgm:pt>
  </dgm:ptLst>
  <dgm:cxnLst>
    <dgm:cxn modelId="{0A988406-E500-4A10-AEBD-BBD9D9DAFACD}" srcId="{F15B79F9-01AD-4E59-9214-7AF5A874C43E}" destId="{885746FC-BF16-416B-9F56-1D0071B63644}" srcOrd="2" destOrd="0" parTransId="{1EF2054D-8B4A-4E5B-B3AA-EB09628D976F}" sibTransId="{E985D4A8-B5DE-492A-81B9-237FF16816DF}"/>
    <dgm:cxn modelId="{7866071F-9023-D14E-9670-BFE455BC8C4F}" type="presOf" srcId="{344FF0A6-0582-4C35-9372-DF9B119EF265}" destId="{9123052F-1879-EE4B-B915-04F31967169A}" srcOrd="0" destOrd="0" presId="urn:microsoft.com/office/officeart/2005/8/layout/vList5"/>
    <dgm:cxn modelId="{97397828-81EC-3E4E-BFE3-3CC815917614}" type="presOf" srcId="{885746FC-BF16-416B-9F56-1D0071B63644}" destId="{C55E5595-1E0C-7641-8F1A-2294D830E2FC}" srcOrd="0" destOrd="0" presId="urn:microsoft.com/office/officeart/2005/8/layout/vList5"/>
    <dgm:cxn modelId="{58F0502A-3B08-3345-B3BF-99A8EC8AB6C7}" type="presOf" srcId="{B10E81B5-68FE-4F62-9584-B63DB7C517FB}" destId="{60A4653D-6783-5C4E-9B3E-C1095FC34158}" srcOrd="0" destOrd="0" presId="urn:microsoft.com/office/officeart/2005/8/layout/vList5"/>
    <dgm:cxn modelId="{8990042F-9D12-4AB9-8D8B-3D11837A00FD}" srcId="{36B7B003-E65E-4F10-A0A8-462547D5F0A2}" destId="{A193B5B4-126B-430F-B1ED-734B378898BA}" srcOrd="0" destOrd="0" parTransId="{021C0995-A335-4654-B24A-CDC7A8DCDCB8}" sibTransId="{F962A9C2-3ED3-44A2-82D9-D7773F182B8C}"/>
    <dgm:cxn modelId="{18645530-151C-8E43-A1EC-264C3DE244F7}" type="presOf" srcId="{A193B5B4-126B-430F-B1ED-734B378898BA}" destId="{62289E7D-E3E1-354A-B54F-7E557992B28C}" srcOrd="0" destOrd="0" presId="urn:microsoft.com/office/officeart/2005/8/layout/vList5"/>
    <dgm:cxn modelId="{7F11563C-15CB-48CC-90EA-BD7AF8E4DFF5}" srcId="{F15B79F9-01AD-4E59-9214-7AF5A874C43E}" destId="{36B7B003-E65E-4F10-A0A8-462547D5F0A2}" srcOrd="1" destOrd="0" parTransId="{F4DB2904-6C93-41C7-849E-B6A599398FC5}" sibTransId="{977024EC-32EE-4585-8A83-309A568DFB67}"/>
    <dgm:cxn modelId="{F3922E3F-954D-6F46-A6FB-10874F1D6692}" type="presOf" srcId="{798319AE-5F85-41C2-B0BA-4A25F0591278}" destId="{B0BE34A1-72A5-3C45-A6C9-A9506A341240}" srcOrd="0" destOrd="0" presId="urn:microsoft.com/office/officeart/2005/8/layout/vList5"/>
    <dgm:cxn modelId="{FDB3E540-981B-4631-A33C-883C27D8FB2F}" srcId="{F15B79F9-01AD-4E59-9214-7AF5A874C43E}" destId="{7B7A6B6F-DBAE-4CE1-A696-F9195AC82693}" srcOrd="0" destOrd="0" parTransId="{029CE200-F17B-401A-939D-A1B78B3BB12C}" sibTransId="{AE09BCA3-4A0B-45BC-95BB-61BA22BC5E8E}"/>
    <dgm:cxn modelId="{1EA0235E-B384-43F0-9944-CA72E73D2B85}" srcId="{885746FC-BF16-416B-9F56-1D0071B63644}" destId="{B10E81B5-68FE-4F62-9584-B63DB7C517FB}" srcOrd="0" destOrd="0" parTransId="{2697A6DF-34BF-4E5E-8A75-52D295A716BD}" sibTransId="{4C208523-CBB8-48DE-AD4B-11530EF33403}"/>
    <dgm:cxn modelId="{23902479-56CE-3342-A99B-49926FFD2A8F}" type="presOf" srcId="{F8890546-44B0-4E66-ACB8-D3FEAC64D2F0}" destId="{62A2A3F0-595B-7B4B-B3E8-C219DDCDEE28}" srcOrd="0" destOrd="0" presId="urn:microsoft.com/office/officeart/2005/8/layout/vList5"/>
    <dgm:cxn modelId="{8AB5CE82-2BAA-2746-B36A-552AC1CDD30E}" type="presOf" srcId="{36B7B003-E65E-4F10-A0A8-462547D5F0A2}" destId="{936D33CE-AF42-D240-9CBF-F7CBE81A879D}" srcOrd="0" destOrd="0" presId="urn:microsoft.com/office/officeart/2005/8/layout/vList5"/>
    <dgm:cxn modelId="{8DFD3EAA-DC5F-A546-B35E-8D0008EFB5B1}" type="presOf" srcId="{008B9819-88D2-441F-BE1C-9375612B0635}" destId="{5A72DA23-DEF0-2C45-A037-EC03F7619DD1}" srcOrd="0" destOrd="0" presId="urn:microsoft.com/office/officeart/2005/8/layout/vList5"/>
    <dgm:cxn modelId="{8E8B61AB-1486-9143-B3A6-4BEF5B51E707}" type="presOf" srcId="{7B7A6B6F-DBAE-4CE1-A696-F9195AC82693}" destId="{A197257F-2428-F84A-9677-BD0F8C6FE52D}" srcOrd="0" destOrd="0" presId="urn:microsoft.com/office/officeart/2005/8/layout/vList5"/>
    <dgm:cxn modelId="{BEA205BB-2775-4631-80FF-678EA16C9E6D}" srcId="{7B7A6B6F-DBAE-4CE1-A696-F9195AC82693}" destId="{008B9819-88D2-441F-BE1C-9375612B0635}" srcOrd="0" destOrd="0" parTransId="{4DBF0323-223B-4244-8BBC-83FC5342DEC2}" sibTransId="{66C953DE-F3ED-48E3-BBEC-C958A2EDE689}"/>
    <dgm:cxn modelId="{5C58E1C1-3225-4DFA-9834-9A91491AD36B}" srcId="{F15B79F9-01AD-4E59-9214-7AF5A874C43E}" destId="{344FF0A6-0582-4C35-9372-DF9B119EF265}" srcOrd="4" destOrd="0" parTransId="{2888D85F-6849-4E09-9270-2BBE4D459DA1}" sibTransId="{E99AF52D-1833-4881-8E24-28DACD3F2482}"/>
    <dgm:cxn modelId="{2657ACCB-4499-F048-9EF2-AED2CEFE6D2C}" type="presOf" srcId="{F15B79F9-01AD-4E59-9214-7AF5A874C43E}" destId="{4FDE4AAF-310C-614C-8923-C73AD439A8AB}" srcOrd="0" destOrd="0" presId="urn:microsoft.com/office/officeart/2005/8/layout/vList5"/>
    <dgm:cxn modelId="{61E932D1-BB5A-F845-A302-FF619CFD4D82}" type="presOf" srcId="{30108628-8C46-4BB3-8527-C8D368BE65A2}" destId="{4E393C23-B874-B849-8242-452A87DA39FE}" srcOrd="0" destOrd="0" presId="urn:microsoft.com/office/officeart/2005/8/layout/vList5"/>
    <dgm:cxn modelId="{1C273BDD-9DB1-447A-9575-714EA62076CE}" srcId="{F8890546-44B0-4E66-ACB8-D3FEAC64D2F0}" destId="{798319AE-5F85-41C2-B0BA-4A25F0591278}" srcOrd="0" destOrd="0" parTransId="{38345CD5-4162-4070-A869-F0B2378CA54A}" sibTransId="{3AE2557D-09D1-40D0-9345-47C0C3569978}"/>
    <dgm:cxn modelId="{8AADC0E7-7A31-4EF9-85D0-6AE842FB35CE}" srcId="{F15B79F9-01AD-4E59-9214-7AF5A874C43E}" destId="{F8890546-44B0-4E66-ACB8-D3FEAC64D2F0}" srcOrd="3" destOrd="0" parTransId="{3F8E3B2C-1E3F-4298-A27E-7794B695BA20}" sibTransId="{791CB9FC-D3C3-4564-B420-88B5DBA4941F}"/>
    <dgm:cxn modelId="{4DFF89EC-938A-4B00-8505-0FF90B9CD234}" srcId="{344FF0A6-0582-4C35-9372-DF9B119EF265}" destId="{30108628-8C46-4BB3-8527-C8D368BE65A2}" srcOrd="0" destOrd="0" parTransId="{ECE7B36E-DC08-4146-8B7E-C22BDFA51E6E}" sibTransId="{5CC434FE-6218-43DB-9EC6-F5B349A8513D}"/>
    <dgm:cxn modelId="{D9AA6548-BC39-644A-B22E-50FE4E23CB50}" type="presParOf" srcId="{4FDE4AAF-310C-614C-8923-C73AD439A8AB}" destId="{59425070-5E1F-B54F-9502-4A9695317526}" srcOrd="0" destOrd="0" presId="urn:microsoft.com/office/officeart/2005/8/layout/vList5"/>
    <dgm:cxn modelId="{E58D8FB0-5664-5D4B-8420-0BEEBBCDDDC5}" type="presParOf" srcId="{59425070-5E1F-B54F-9502-4A9695317526}" destId="{A197257F-2428-F84A-9677-BD0F8C6FE52D}" srcOrd="0" destOrd="0" presId="urn:microsoft.com/office/officeart/2005/8/layout/vList5"/>
    <dgm:cxn modelId="{C2735B14-A3DF-244C-8725-52D967B24807}" type="presParOf" srcId="{59425070-5E1F-B54F-9502-4A9695317526}" destId="{5A72DA23-DEF0-2C45-A037-EC03F7619DD1}" srcOrd="1" destOrd="0" presId="urn:microsoft.com/office/officeart/2005/8/layout/vList5"/>
    <dgm:cxn modelId="{1D54D50D-72B6-5648-8771-BFF73CFDFD61}" type="presParOf" srcId="{4FDE4AAF-310C-614C-8923-C73AD439A8AB}" destId="{460C38C5-54A3-104A-A454-D858651C248C}" srcOrd="1" destOrd="0" presId="urn:microsoft.com/office/officeart/2005/8/layout/vList5"/>
    <dgm:cxn modelId="{E201ADB6-5C25-4544-AD0B-51213AD73CDB}" type="presParOf" srcId="{4FDE4AAF-310C-614C-8923-C73AD439A8AB}" destId="{3860AF5F-6882-D443-80F9-1D1C9ECA3BFD}" srcOrd="2" destOrd="0" presId="urn:microsoft.com/office/officeart/2005/8/layout/vList5"/>
    <dgm:cxn modelId="{C19C6268-E2A6-3543-8674-454B8E789D87}" type="presParOf" srcId="{3860AF5F-6882-D443-80F9-1D1C9ECA3BFD}" destId="{936D33CE-AF42-D240-9CBF-F7CBE81A879D}" srcOrd="0" destOrd="0" presId="urn:microsoft.com/office/officeart/2005/8/layout/vList5"/>
    <dgm:cxn modelId="{95BDD007-7A43-784B-A6B1-282C59D1A028}" type="presParOf" srcId="{3860AF5F-6882-D443-80F9-1D1C9ECA3BFD}" destId="{62289E7D-E3E1-354A-B54F-7E557992B28C}" srcOrd="1" destOrd="0" presId="urn:microsoft.com/office/officeart/2005/8/layout/vList5"/>
    <dgm:cxn modelId="{D54DD8AE-C9F7-C240-AE59-26C8314B2D32}" type="presParOf" srcId="{4FDE4AAF-310C-614C-8923-C73AD439A8AB}" destId="{98EC4155-88A2-0B43-BA58-14D070BA481A}" srcOrd="3" destOrd="0" presId="urn:microsoft.com/office/officeart/2005/8/layout/vList5"/>
    <dgm:cxn modelId="{ADBF552C-CC8B-2F47-A378-1F654536B7A5}" type="presParOf" srcId="{4FDE4AAF-310C-614C-8923-C73AD439A8AB}" destId="{DBDCF1AC-2485-B64E-AD61-C43291E2AD83}" srcOrd="4" destOrd="0" presId="urn:microsoft.com/office/officeart/2005/8/layout/vList5"/>
    <dgm:cxn modelId="{F5465744-B3C4-F248-8F82-10D225B18429}" type="presParOf" srcId="{DBDCF1AC-2485-B64E-AD61-C43291E2AD83}" destId="{C55E5595-1E0C-7641-8F1A-2294D830E2FC}" srcOrd="0" destOrd="0" presId="urn:microsoft.com/office/officeart/2005/8/layout/vList5"/>
    <dgm:cxn modelId="{434C6D09-DED8-6E4F-818E-6DF45BD27FBB}" type="presParOf" srcId="{DBDCF1AC-2485-B64E-AD61-C43291E2AD83}" destId="{60A4653D-6783-5C4E-9B3E-C1095FC34158}" srcOrd="1" destOrd="0" presId="urn:microsoft.com/office/officeart/2005/8/layout/vList5"/>
    <dgm:cxn modelId="{094CEC20-F0A8-4049-BAB0-959A5E8E9E0E}" type="presParOf" srcId="{4FDE4AAF-310C-614C-8923-C73AD439A8AB}" destId="{B6F92366-E38A-9342-94EE-3FBA8914F37E}" srcOrd="5" destOrd="0" presId="urn:microsoft.com/office/officeart/2005/8/layout/vList5"/>
    <dgm:cxn modelId="{23956D7F-5EFB-B944-8781-989FDE9C6E16}" type="presParOf" srcId="{4FDE4AAF-310C-614C-8923-C73AD439A8AB}" destId="{92BAFA2A-872C-FF4D-B693-46803D9806FD}" srcOrd="6" destOrd="0" presId="urn:microsoft.com/office/officeart/2005/8/layout/vList5"/>
    <dgm:cxn modelId="{DF51E48E-9F98-F043-BA4A-C13A110E4DA8}" type="presParOf" srcId="{92BAFA2A-872C-FF4D-B693-46803D9806FD}" destId="{62A2A3F0-595B-7B4B-B3E8-C219DDCDEE28}" srcOrd="0" destOrd="0" presId="urn:microsoft.com/office/officeart/2005/8/layout/vList5"/>
    <dgm:cxn modelId="{8369262A-DEF9-1E42-83CE-6AF27F4C202B}" type="presParOf" srcId="{92BAFA2A-872C-FF4D-B693-46803D9806FD}" destId="{B0BE34A1-72A5-3C45-A6C9-A9506A341240}" srcOrd="1" destOrd="0" presId="urn:microsoft.com/office/officeart/2005/8/layout/vList5"/>
    <dgm:cxn modelId="{676DB295-68EB-0541-8017-8D14EABFAC2D}" type="presParOf" srcId="{4FDE4AAF-310C-614C-8923-C73AD439A8AB}" destId="{F9BD66F6-DB91-7842-A2BE-7E6C5BD4A0A2}" srcOrd="7" destOrd="0" presId="urn:microsoft.com/office/officeart/2005/8/layout/vList5"/>
    <dgm:cxn modelId="{5D743882-84FA-C649-8FA5-56861A54B160}" type="presParOf" srcId="{4FDE4AAF-310C-614C-8923-C73AD439A8AB}" destId="{90AF2463-09B0-AD4A-80AF-360DFD228AC6}" srcOrd="8" destOrd="0" presId="urn:microsoft.com/office/officeart/2005/8/layout/vList5"/>
    <dgm:cxn modelId="{97BC3A37-A4F9-0246-AA04-A09E21D3A832}" type="presParOf" srcId="{90AF2463-09B0-AD4A-80AF-360DFD228AC6}" destId="{9123052F-1879-EE4B-B915-04F31967169A}" srcOrd="0" destOrd="0" presId="urn:microsoft.com/office/officeart/2005/8/layout/vList5"/>
    <dgm:cxn modelId="{E5CE56C6-91D4-4F49-9173-0E96FAAB589C}" type="presParOf" srcId="{90AF2463-09B0-AD4A-80AF-360DFD228AC6}" destId="{4E393C23-B874-B849-8242-452A87DA39FE}"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0C3F23E-29B3-4B1B-83E8-91AAB9299CDD}" type="doc">
      <dgm:prSet loTypeId="urn:microsoft.com/office/officeart/2008/layout/BendingPictureCaptionList" loCatId="list" qsTypeId="urn:microsoft.com/office/officeart/2005/8/quickstyle/simple1" qsCatId="simple" csTypeId="urn:microsoft.com/office/officeart/2005/8/colors/accent1_2" csCatId="accent1" phldr="1"/>
      <dgm:spPr/>
      <dgm:t>
        <a:bodyPr/>
        <a:lstStyle/>
        <a:p>
          <a:endParaRPr lang="en-US"/>
        </a:p>
      </dgm:t>
    </dgm:pt>
    <dgm:pt modelId="{B42AF8CA-9445-4F9E-B8C1-FE4DA13B2997}">
      <dgm:prSet/>
      <dgm:spPr/>
      <dgm:t>
        <a:bodyPr/>
        <a:lstStyle/>
        <a:p>
          <a:r>
            <a:rPr lang="en-US" dirty="0"/>
            <a:t>CMR</a:t>
          </a:r>
        </a:p>
      </dgm:t>
    </dgm:pt>
    <dgm:pt modelId="{B296E967-8057-4E1B-A9D7-9EF3212BC6AA}" type="parTrans" cxnId="{3D1E4637-AA41-4D62-9BA9-27F11980D3B3}">
      <dgm:prSet/>
      <dgm:spPr/>
      <dgm:t>
        <a:bodyPr/>
        <a:lstStyle/>
        <a:p>
          <a:endParaRPr lang="en-US"/>
        </a:p>
      </dgm:t>
    </dgm:pt>
    <dgm:pt modelId="{7F678AFA-9B6F-43A1-9136-D57A65A73B15}" type="sibTrans" cxnId="{3D1E4637-AA41-4D62-9BA9-27F11980D3B3}">
      <dgm:prSet/>
      <dgm:spPr/>
      <dgm:t>
        <a:bodyPr/>
        <a:lstStyle/>
        <a:p>
          <a:endParaRPr lang="en-US"/>
        </a:p>
      </dgm:t>
    </dgm:pt>
    <dgm:pt modelId="{B040853B-A16F-45B0-B70C-3FCC3E4B20D3}">
      <dgm:prSet/>
      <dgm:spPr/>
      <dgm:t>
        <a:bodyPr/>
        <a:lstStyle/>
        <a:p>
          <a:r>
            <a:rPr lang="en-US" dirty="0"/>
            <a:t>TMR</a:t>
          </a:r>
        </a:p>
      </dgm:t>
    </dgm:pt>
    <dgm:pt modelId="{C422778A-A7D4-45B1-ACB6-57450EE84055}" type="parTrans" cxnId="{9E846160-1912-4B34-9E6A-29CA6B74772B}">
      <dgm:prSet/>
      <dgm:spPr/>
      <dgm:t>
        <a:bodyPr/>
        <a:lstStyle/>
        <a:p>
          <a:endParaRPr lang="en-US"/>
        </a:p>
      </dgm:t>
    </dgm:pt>
    <dgm:pt modelId="{5D10A6C5-1D2F-4762-9010-1DB28EC63CF8}" type="sibTrans" cxnId="{9E846160-1912-4B34-9E6A-29CA6B74772B}">
      <dgm:prSet/>
      <dgm:spPr/>
      <dgm:t>
        <a:bodyPr/>
        <a:lstStyle/>
        <a:p>
          <a:endParaRPr lang="en-US"/>
        </a:p>
      </dgm:t>
    </dgm:pt>
    <dgm:pt modelId="{AA676404-FC57-2F48-A205-C3DBFFC04E9B}">
      <dgm:prSet/>
      <dgm:spPr/>
      <dgm:t>
        <a:bodyPr/>
        <a:lstStyle/>
        <a:p>
          <a:r>
            <a:rPr lang="en-US" dirty="0"/>
            <a:t>MAP</a:t>
          </a:r>
        </a:p>
      </dgm:t>
    </dgm:pt>
    <dgm:pt modelId="{82D13E3A-6AD4-D84F-80A2-D5B416CB371A}" type="parTrans" cxnId="{8B6F26D1-C390-C543-AEF9-45200AE2803C}">
      <dgm:prSet/>
      <dgm:spPr/>
      <dgm:t>
        <a:bodyPr/>
        <a:lstStyle/>
        <a:p>
          <a:endParaRPr lang="en-US"/>
        </a:p>
      </dgm:t>
    </dgm:pt>
    <dgm:pt modelId="{D39EF75C-426A-794D-A7CC-9BFBC08AA5EE}" type="sibTrans" cxnId="{8B6F26D1-C390-C543-AEF9-45200AE2803C}">
      <dgm:prSet/>
      <dgm:spPr/>
      <dgm:t>
        <a:bodyPr/>
        <a:lstStyle/>
        <a:p>
          <a:endParaRPr lang="en-US"/>
        </a:p>
      </dgm:t>
    </dgm:pt>
    <dgm:pt modelId="{02A1C478-A05B-6B40-9CBC-E68418710F76}" type="pres">
      <dgm:prSet presAssocID="{C0C3F23E-29B3-4B1B-83E8-91AAB9299CDD}" presName="Name0" presStyleCnt="0">
        <dgm:presLayoutVars>
          <dgm:dir/>
          <dgm:resizeHandles val="exact"/>
        </dgm:presLayoutVars>
      </dgm:prSet>
      <dgm:spPr/>
    </dgm:pt>
    <dgm:pt modelId="{471EFBC2-546B-F94C-8734-2041538AC0DD}" type="pres">
      <dgm:prSet presAssocID="{B42AF8CA-9445-4F9E-B8C1-FE4DA13B2997}" presName="composite" presStyleCnt="0"/>
      <dgm:spPr/>
    </dgm:pt>
    <dgm:pt modelId="{6F52F138-524B-3141-A4A0-B3608C71E7F8}" type="pres">
      <dgm:prSet presAssocID="{B42AF8CA-9445-4F9E-B8C1-FE4DA13B2997}" presName="rect1" presStyleLbl="bgImgPlace1" presStyleIdx="0" presStyleCnt="3"/>
      <dgm:spPr>
        <a:blipFill>
          <a:blip xmlns:r="http://schemas.openxmlformats.org/officeDocument/2006/relationships" r:embed="rId1">
            <a:extLst>
              <a:ext uri="{96DAC541-7B7A-43D3-8B79-37D633B846F1}">
                <asvg:svgBlip xmlns:asvg="http://schemas.microsoft.com/office/drawing/2016/SVG/main" r:embed="rId2"/>
              </a:ext>
            </a:extLst>
          </a:blip>
          <a:srcRect/>
          <a:stretch>
            <a:fillRect t="-13000" b="-13000"/>
          </a:stretch>
        </a:blipFill>
      </dgm:spPr>
      <dgm:extLst>
        <a:ext uri="{E40237B7-FDA0-4F09-8148-C483321AD2D9}">
          <dgm14:cNvPr xmlns:dgm14="http://schemas.microsoft.com/office/drawing/2010/diagram" id="0" name="" descr="Checklist with solid fill"/>
        </a:ext>
      </dgm:extLst>
    </dgm:pt>
    <dgm:pt modelId="{4F99B0DD-7427-A14A-9839-EEA2A43E86F2}" type="pres">
      <dgm:prSet presAssocID="{B42AF8CA-9445-4F9E-B8C1-FE4DA13B2997}" presName="wedgeRectCallout1" presStyleLbl="node1" presStyleIdx="0" presStyleCnt="3">
        <dgm:presLayoutVars>
          <dgm:bulletEnabled val="1"/>
        </dgm:presLayoutVars>
      </dgm:prSet>
      <dgm:spPr/>
    </dgm:pt>
    <dgm:pt modelId="{45711094-A21E-7144-91AB-9E9A69ECA4B5}" type="pres">
      <dgm:prSet presAssocID="{7F678AFA-9B6F-43A1-9136-D57A65A73B15}" presName="sibTrans" presStyleCnt="0"/>
      <dgm:spPr/>
    </dgm:pt>
    <dgm:pt modelId="{D9D496BD-BFD6-EB4E-9CB7-9B7C2310AE83}" type="pres">
      <dgm:prSet presAssocID="{B040853B-A16F-45B0-B70C-3FCC3E4B20D3}" presName="composite" presStyleCnt="0"/>
      <dgm:spPr/>
    </dgm:pt>
    <dgm:pt modelId="{FF17018E-DD46-3D40-9B1B-1D76E5E2A886}" type="pres">
      <dgm:prSet presAssocID="{B040853B-A16F-45B0-B70C-3FCC3E4B20D3}" presName="rect1" presStyleLbl="bgImgPlace1" presStyleIdx="1" presStyleCnt="3"/>
      <dgm:spPr>
        <a:blipFill>
          <a:blip xmlns:r="http://schemas.openxmlformats.org/officeDocument/2006/relationships" r:embed="rId3">
            <a:extLst>
              <a:ext uri="{96DAC541-7B7A-43D3-8B79-37D633B846F1}">
                <asvg:svgBlip xmlns:asvg="http://schemas.microsoft.com/office/drawing/2016/SVG/main" r:embed="rId4"/>
              </a:ext>
            </a:extLst>
          </a:blip>
          <a:srcRect/>
          <a:stretch>
            <a:fillRect t="-13000" b="-13000"/>
          </a:stretch>
        </a:blipFill>
      </dgm:spPr>
      <dgm:extLst>
        <a:ext uri="{E40237B7-FDA0-4F09-8148-C483321AD2D9}">
          <dgm14:cNvPr xmlns:dgm14="http://schemas.microsoft.com/office/drawing/2010/diagram" id="0" name="" descr="Magnifying glass with solid fill"/>
        </a:ext>
      </dgm:extLst>
    </dgm:pt>
    <dgm:pt modelId="{6C7C15BB-BDE0-524E-8FFE-65F70488133B}" type="pres">
      <dgm:prSet presAssocID="{B040853B-A16F-45B0-B70C-3FCC3E4B20D3}" presName="wedgeRectCallout1" presStyleLbl="node1" presStyleIdx="1" presStyleCnt="3">
        <dgm:presLayoutVars>
          <dgm:bulletEnabled val="1"/>
        </dgm:presLayoutVars>
      </dgm:prSet>
      <dgm:spPr/>
    </dgm:pt>
    <dgm:pt modelId="{9D3B0C61-D6F3-D948-8057-D94FB229D1E4}" type="pres">
      <dgm:prSet presAssocID="{5D10A6C5-1D2F-4762-9010-1DB28EC63CF8}" presName="sibTrans" presStyleCnt="0"/>
      <dgm:spPr/>
    </dgm:pt>
    <dgm:pt modelId="{49A1A6FB-B68F-014B-A400-4399FDC32FA6}" type="pres">
      <dgm:prSet presAssocID="{AA676404-FC57-2F48-A205-C3DBFFC04E9B}" presName="composite" presStyleCnt="0"/>
      <dgm:spPr/>
    </dgm:pt>
    <dgm:pt modelId="{FE3A56AB-8813-264E-B4EF-97EB60BD93BC}" type="pres">
      <dgm:prSet presAssocID="{AA676404-FC57-2F48-A205-C3DBFFC04E9B}" presName="rect1" presStyleLbl="bgImgPlace1" presStyleIdx="2" presStyleCnt="3"/>
      <dgm:spPr>
        <a:blipFill>
          <a:blip xmlns:r="http://schemas.openxmlformats.org/officeDocument/2006/relationships" r:embed="rId5">
            <a:extLst>
              <a:ext uri="{96DAC541-7B7A-43D3-8B79-37D633B846F1}">
                <asvg:svgBlip xmlns:asvg="http://schemas.microsoft.com/office/drawing/2016/SVG/main" r:embed="rId6"/>
              </a:ext>
            </a:extLst>
          </a:blip>
          <a:srcRect/>
          <a:stretch>
            <a:fillRect t="-13000" b="-13000"/>
          </a:stretch>
        </a:blipFill>
      </dgm:spPr>
      <dgm:extLst>
        <a:ext uri="{E40237B7-FDA0-4F09-8148-C483321AD2D9}">
          <dgm14:cNvPr xmlns:dgm14="http://schemas.microsoft.com/office/drawing/2010/diagram" id="0" name="" descr="Map with pin with solid fill"/>
        </a:ext>
      </dgm:extLst>
    </dgm:pt>
    <dgm:pt modelId="{BD02E9AC-D4A8-E943-8856-9FAC1BE1BB93}" type="pres">
      <dgm:prSet presAssocID="{AA676404-FC57-2F48-A205-C3DBFFC04E9B}" presName="wedgeRectCallout1" presStyleLbl="node1" presStyleIdx="2" presStyleCnt="3">
        <dgm:presLayoutVars>
          <dgm:bulletEnabled val="1"/>
        </dgm:presLayoutVars>
      </dgm:prSet>
      <dgm:spPr/>
    </dgm:pt>
  </dgm:ptLst>
  <dgm:cxnLst>
    <dgm:cxn modelId="{F0693D23-781F-334C-BCEE-AFCFD6CBCEA3}" type="presOf" srcId="{B42AF8CA-9445-4F9E-B8C1-FE4DA13B2997}" destId="{4F99B0DD-7427-A14A-9839-EEA2A43E86F2}" srcOrd="0" destOrd="0" presId="urn:microsoft.com/office/officeart/2008/layout/BendingPictureCaptionList"/>
    <dgm:cxn modelId="{F208E726-79AF-D64F-A8CA-807842B3912A}" type="presOf" srcId="{B040853B-A16F-45B0-B70C-3FCC3E4B20D3}" destId="{6C7C15BB-BDE0-524E-8FFE-65F70488133B}" srcOrd="0" destOrd="0" presId="urn:microsoft.com/office/officeart/2008/layout/BendingPictureCaptionList"/>
    <dgm:cxn modelId="{BE6CCD2F-1FC7-E444-8942-F11C6829CD1D}" type="presOf" srcId="{AA676404-FC57-2F48-A205-C3DBFFC04E9B}" destId="{BD02E9AC-D4A8-E943-8856-9FAC1BE1BB93}" srcOrd="0" destOrd="0" presId="urn:microsoft.com/office/officeart/2008/layout/BendingPictureCaptionList"/>
    <dgm:cxn modelId="{FA983C30-A5F9-B544-8BB2-CD6E8115B9D9}" type="presOf" srcId="{C0C3F23E-29B3-4B1B-83E8-91AAB9299CDD}" destId="{02A1C478-A05B-6B40-9CBC-E68418710F76}" srcOrd="0" destOrd="0" presId="urn:microsoft.com/office/officeart/2008/layout/BendingPictureCaptionList"/>
    <dgm:cxn modelId="{3D1E4637-AA41-4D62-9BA9-27F11980D3B3}" srcId="{C0C3F23E-29B3-4B1B-83E8-91AAB9299CDD}" destId="{B42AF8CA-9445-4F9E-B8C1-FE4DA13B2997}" srcOrd="0" destOrd="0" parTransId="{B296E967-8057-4E1B-A9D7-9EF3212BC6AA}" sibTransId="{7F678AFA-9B6F-43A1-9136-D57A65A73B15}"/>
    <dgm:cxn modelId="{9E846160-1912-4B34-9E6A-29CA6B74772B}" srcId="{C0C3F23E-29B3-4B1B-83E8-91AAB9299CDD}" destId="{B040853B-A16F-45B0-B70C-3FCC3E4B20D3}" srcOrd="1" destOrd="0" parTransId="{C422778A-A7D4-45B1-ACB6-57450EE84055}" sibTransId="{5D10A6C5-1D2F-4762-9010-1DB28EC63CF8}"/>
    <dgm:cxn modelId="{8B6F26D1-C390-C543-AEF9-45200AE2803C}" srcId="{C0C3F23E-29B3-4B1B-83E8-91AAB9299CDD}" destId="{AA676404-FC57-2F48-A205-C3DBFFC04E9B}" srcOrd="2" destOrd="0" parTransId="{82D13E3A-6AD4-D84F-80A2-D5B416CB371A}" sibTransId="{D39EF75C-426A-794D-A7CC-9BFBC08AA5EE}"/>
    <dgm:cxn modelId="{BC9B57AF-FD65-FB4C-BB83-3C24F62C8D82}" type="presParOf" srcId="{02A1C478-A05B-6B40-9CBC-E68418710F76}" destId="{471EFBC2-546B-F94C-8734-2041538AC0DD}" srcOrd="0" destOrd="0" presId="urn:microsoft.com/office/officeart/2008/layout/BendingPictureCaptionList"/>
    <dgm:cxn modelId="{2426EC01-61FA-A340-8B77-B6DF7C1AC0B9}" type="presParOf" srcId="{471EFBC2-546B-F94C-8734-2041538AC0DD}" destId="{6F52F138-524B-3141-A4A0-B3608C71E7F8}" srcOrd="0" destOrd="0" presId="urn:microsoft.com/office/officeart/2008/layout/BendingPictureCaptionList"/>
    <dgm:cxn modelId="{D5159BAB-5CFE-084E-B597-958606D0BE24}" type="presParOf" srcId="{471EFBC2-546B-F94C-8734-2041538AC0DD}" destId="{4F99B0DD-7427-A14A-9839-EEA2A43E86F2}" srcOrd="1" destOrd="0" presId="urn:microsoft.com/office/officeart/2008/layout/BendingPictureCaptionList"/>
    <dgm:cxn modelId="{2D78D1D5-D90C-B743-B7E8-2942C6D63BC5}" type="presParOf" srcId="{02A1C478-A05B-6B40-9CBC-E68418710F76}" destId="{45711094-A21E-7144-91AB-9E9A69ECA4B5}" srcOrd="1" destOrd="0" presId="urn:microsoft.com/office/officeart/2008/layout/BendingPictureCaptionList"/>
    <dgm:cxn modelId="{3CAE4A85-4206-F34B-ADD0-419F08CDDCAD}" type="presParOf" srcId="{02A1C478-A05B-6B40-9CBC-E68418710F76}" destId="{D9D496BD-BFD6-EB4E-9CB7-9B7C2310AE83}" srcOrd="2" destOrd="0" presId="urn:microsoft.com/office/officeart/2008/layout/BendingPictureCaptionList"/>
    <dgm:cxn modelId="{B4897843-4D6D-DF49-873B-6BAEC17AD967}" type="presParOf" srcId="{D9D496BD-BFD6-EB4E-9CB7-9B7C2310AE83}" destId="{FF17018E-DD46-3D40-9B1B-1D76E5E2A886}" srcOrd="0" destOrd="0" presId="urn:microsoft.com/office/officeart/2008/layout/BendingPictureCaptionList"/>
    <dgm:cxn modelId="{50D6CECE-D81B-0A49-93C3-99FE7FD4658D}" type="presParOf" srcId="{D9D496BD-BFD6-EB4E-9CB7-9B7C2310AE83}" destId="{6C7C15BB-BDE0-524E-8FFE-65F70488133B}" srcOrd="1" destOrd="0" presId="urn:microsoft.com/office/officeart/2008/layout/BendingPictureCaptionList"/>
    <dgm:cxn modelId="{8AEECC41-0BF4-1040-AF66-C19B86D72EFB}" type="presParOf" srcId="{02A1C478-A05B-6B40-9CBC-E68418710F76}" destId="{9D3B0C61-D6F3-D948-8057-D94FB229D1E4}" srcOrd="3" destOrd="0" presId="urn:microsoft.com/office/officeart/2008/layout/BendingPictureCaptionList"/>
    <dgm:cxn modelId="{B16FAFB5-7FED-F84D-AAC0-C99441D24DB2}" type="presParOf" srcId="{02A1C478-A05B-6B40-9CBC-E68418710F76}" destId="{49A1A6FB-B68F-014B-A400-4399FDC32FA6}" srcOrd="4" destOrd="0" presId="urn:microsoft.com/office/officeart/2008/layout/BendingPictureCaptionList"/>
    <dgm:cxn modelId="{B283CCB8-51F5-6347-BFE6-0BBBBAA235A1}" type="presParOf" srcId="{49A1A6FB-B68F-014B-A400-4399FDC32FA6}" destId="{FE3A56AB-8813-264E-B4EF-97EB60BD93BC}" srcOrd="0" destOrd="0" presId="urn:microsoft.com/office/officeart/2008/layout/BendingPictureCaptionList"/>
    <dgm:cxn modelId="{B3E922BA-9876-8140-91C8-68BB5A6E6117}" type="presParOf" srcId="{49A1A6FB-B68F-014B-A400-4399FDC32FA6}" destId="{BD02E9AC-D4A8-E943-8856-9FAC1BE1BB93}" srcOrd="1" destOrd="0" presId="urn:microsoft.com/office/officeart/2008/layout/BendingPictureCa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08A88D4-BFA8-4065-9B30-CD288B93785A}" type="doc">
      <dgm:prSet loTypeId="urn:microsoft.com/office/officeart/2018/5/layout/IconCircleLabelList" loCatId="icon" qsTypeId="urn:microsoft.com/office/officeart/2005/8/quickstyle/simple1" qsCatId="simple" csTypeId="urn:microsoft.com/office/officeart/2005/8/colors/accent2_2" csCatId="accent2" phldr="1"/>
      <dgm:spPr/>
      <dgm:t>
        <a:bodyPr/>
        <a:lstStyle/>
        <a:p>
          <a:endParaRPr lang="en-US"/>
        </a:p>
      </dgm:t>
    </dgm:pt>
    <dgm:pt modelId="{2C53A9C6-56F7-4C8E-90A1-E70F2080C42D}">
      <dgm:prSet/>
      <dgm:spPr/>
      <dgm:t>
        <a:bodyPr/>
        <a:lstStyle/>
        <a:p>
          <a:pPr>
            <a:defRPr cap="all"/>
          </a:pPr>
          <a:r>
            <a:rPr lang="en-US" dirty="0"/>
            <a:t>Advocating for Fair Reimbursement</a:t>
          </a:r>
        </a:p>
      </dgm:t>
    </dgm:pt>
    <dgm:pt modelId="{B3C5145C-CC31-4D53-B7CE-9D1C4EE9DE14}" type="parTrans" cxnId="{E46240A0-86E7-403F-A146-641DF5AA3AF3}">
      <dgm:prSet/>
      <dgm:spPr/>
      <dgm:t>
        <a:bodyPr/>
        <a:lstStyle/>
        <a:p>
          <a:endParaRPr lang="en-US"/>
        </a:p>
      </dgm:t>
    </dgm:pt>
    <dgm:pt modelId="{1C318AB6-5321-452B-9B2D-BC0F9D667E99}" type="sibTrans" cxnId="{E46240A0-86E7-403F-A146-641DF5AA3AF3}">
      <dgm:prSet/>
      <dgm:spPr/>
      <dgm:t>
        <a:bodyPr/>
        <a:lstStyle/>
        <a:p>
          <a:endParaRPr lang="en-US"/>
        </a:p>
      </dgm:t>
    </dgm:pt>
    <dgm:pt modelId="{D9D36576-03E2-4E5D-92CE-A7E6B50858BF}">
      <dgm:prSet/>
      <dgm:spPr/>
      <dgm:t>
        <a:bodyPr/>
        <a:lstStyle/>
        <a:p>
          <a:pPr>
            <a:defRPr cap="all"/>
          </a:pPr>
          <a:r>
            <a:rPr lang="en-US" dirty="0"/>
            <a:t>Effective Communication with Payers</a:t>
          </a:r>
        </a:p>
      </dgm:t>
    </dgm:pt>
    <dgm:pt modelId="{D86B796C-022A-4D10-9CAF-6981D4F3A038}" type="parTrans" cxnId="{1621E580-85C3-41DB-9A08-A5E80C277276}">
      <dgm:prSet/>
      <dgm:spPr/>
      <dgm:t>
        <a:bodyPr/>
        <a:lstStyle/>
        <a:p>
          <a:endParaRPr lang="en-US"/>
        </a:p>
      </dgm:t>
    </dgm:pt>
    <dgm:pt modelId="{400A7961-69DF-463E-9975-E2F9E5A950E5}" type="sibTrans" cxnId="{1621E580-85C3-41DB-9A08-A5E80C277276}">
      <dgm:prSet/>
      <dgm:spPr/>
      <dgm:t>
        <a:bodyPr/>
        <a:lstStyle/>
        <a:p>
          <a:endParaRPr lang="en-US"/>
        </a:p>
      </dgm:t>
    </dgm:pt>
    <dgm:pt modelId="{14433E38-0C86-4BA8-9252-554219A29640}">
      <dgm:prSet/>
      <dgm:spPr/>
      <dgm:t>
        <a:bodyPr/>
        <a:lstStyle/>
        <a:p>
          <a:pPr>
            <a:defRPr cap="all"/>
          </a:pPr>
          <a:r>
            <a:rPr lang="en-US"/>
            <a:t>Educating Patients on Coverage Options</a:t>
          </a:r>
        </a:p>
      </dgm:t>
    </dgm:pt>
    <dgm:pt modelId="{997C1EB4-7E1A-4DDD-B143-B2AA8A6F969B}" type="parTrans" cxnId="{D3D6F358-05F1-41AF-8E62-2F72A4FF3471}">
      <dgm:prSet/>
      <dgm:spPr/>
      <dgm:t>
        <a:bodyPr/>
        <a:lstStyle/>
        <a:p>
          <a:endParaRPr lang="en-US"/>
        </a:p>
      </dgm:t>
    </dgm:pt>
    <dgm:pt modelId="{5A7BA58C-984B-4F16-945A-D9F314774C5D}" type="sibTrans" cxnId="{D3D6F358-05F1-41AF-8E62-2F72A4FF3471}">
      <dgm:prSet/>
      <dgm:spPr/>
      <dgm:t>
        <a:bodyPr/>
        <a:lstStyle/>
        <a:p>
          <a:endParaRPr lang="en-US"/>
        </a:p>
      </dgm:t>
    </dgm:pt>
    <dgm:pt modelId="{D7AA31C6-B00B-4181-8FCC-9BEDAAD1E588}">
      <dgm:prSet/>
      <dgm:spPr/>
      <dgm:t>
        <a:bodyPr/>
        <a:lstStyle/>
        <a:p>
          <a:pPr>
            <a:defRPr cap="all"/>
          </a:pPr>
          <a:r>
            <a:rPr lang="en-US"/>
            <a:t>Tracking and Documenting Outcomes</a:t>
          </a:r>
        </a:p>
      </dgm:t>
    </dgm:pt>
    <dgm:pt modelId="{A2320F98-369C-42D1-A9B2-306EFA3A3FE3}" type="parTrans" cxnId="{9F9AA732-9AE8-49DD-8EC5-658F5F367718}">
      <dgm:prSet/>
      <dgm:spPr/>
      <dgm:t>
        <a:bodyPr/>
        <a:lstStyle/>
        <a:p>
          <a:endParaRPr lang="en-US"/>
        </a:p>
      </dgm:t>
    </dgm:pt>
    <dgm:pt modelId="{19A71B24-227C-4950-BCE4-9189CDE9E96C}" type="sibTrans" cxnId="{9F9AA732-9AE8-49DD-8EC5-658F5F367718}">
      <dgm:prSet/>
      <dgm:spPr/>
      <dgm:t>
        <a:bodyPr/>
        <a:lstStyle/>
        <a:p>
          <a:endParaRPr lang="en-US"/>
        </a:p>
      </dgm:t>
    </dgm:pt>
    <dgm:pt modelId="{4595008F-ACE8-40AE-B870-07FC70BBA37B}">
      <dgm:prSet/>
      <dgm:spPr/>
      <dgm:t>
        <a:bodyPr/>
        <a:lstStyle/>
        <a:p>
          <a:pPr>
            <a:defRPr cap="all"/>
          </a:pPr>
          <a:r>
            <a:rPr lang="en-US" dirty="0"/>
            <a:t>Adapting Services to Meet Reimbursement Policies</a:t>
          </a:r>
        </a:p>
      </dgm:t>
    </dgm:pt>
    <dgm:pt modelId="{8C6B43D4-7CBD-4474-BDB1-ACB42C0B8D95}" type="parTrans" cxnId="{CDCE5557-0350-44D1-B429-4B6512773342}">
      <dgm:prSet/>
      <dgm:spPr/>
      <dgm:t>
        <a:bodyPr/>
        <a:lstStyle/>
        <a:p>
          <a:endParaRPr lang="en-US"/>
        </a:p>
      </dgm:t>
    </dgm:pt>
    <dgm:pt modelId="{C4D36447-1730-47CB-BE61-5F22343DAF03}" type="sibTrans" cxnId="{CDCE5557-0350-44D1-B429-4B6512773342}">
      <dgm:prSet/>
      <dgm:spPr/>
      <dgm:t>
        <a:bodyPr/>
        <a:lstStyle/>
        <a:p>
          <a:endParaRPr lang="en-US"/>
        </a:p>
      </dgm:t>
    </dgm:pt>
    <dgm:pt modelId="{82580251-D934-4CA8-ACAD-031AC01A9ED8}" type="pres">
      <dgm:prSet presAssocID="{E08A88D4-BFA8-4065-9B30-CD288B93785A}" presName="root" presStyleCnt="0">
        <dgm:presLayoutVars>
          <dgm:dir/>
          <dgm:resizeHandles val="exact"/>
        </dgm:presLayoutVars>
      </dgm:prSet>
      <dgm:spPr/>
    </dgm:pt>
    <dgm:pt modelId="{C61AF38B-66EC-49B8-BF7E-059737EA13B0}" type="pres">
      <dgm:prSet presAssocID="{2C53A9C6-56F7-4C8E-90A1-E70F2080C42D}" presName="compNode" presStyleCnt="0"/>
      <dgm:spPr/>
    </dgm:pt>
    <dgm:pt modelId="{5DEB8086-7554-40CF-B1C9-6C7766F4CE24}" type="pres">
      <dgm:prSet presAssocID="{2C53A9C6-56F7-4C8E-90A1-E70F2080C42D}" presName="iconBgRect" presStyleLbl="bgShp" presStyleIdx="0" presStyleCnt="5"/>
      <dgm:spPr/>
    </dgm:pt>
    <dgm:pt modelId="{B0E34716-C20A-4A99-BA8C-5C1C3190F823}" type="pres">
      <dgm:prSet presAssocID="{2C53A9C6-56F7-4C8E-90A1-E70F2080C42D}"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oney"/>
        </a:ext>
      </dgm:extLst>
    </dgm:pt>
    <dgm:pt modelId="{E28FC07A-6CE1-450C-A009-1E9403D1D165}" type="pres">
      <dgm:prSet presAssocID="{2C53A9C6-56F7-4C8E-90A1-E70F2080C42D}" presName="spaceRect" presStyleCnt="0"/>
      <dgm:spPr/>
    </dgm:pt>
    <dgm:pt modelId="{38DF4EDB-F20E-47A7-A9B9-5ABADDCEDC38}" type="pres">
      <dgm:prSet presAssocID="{2C53A9C6-56F7-4C8E-90A1-E70F2080C42D}" presName="textRect" presStyleLbl="revTx" presStyleIdx="0" presStyleCnt="5">
        <dgm:presLayoutVars>
          <dgm:chMax val="1"/>
          <dgm:chPref val="1"/>
        </dgm:presLayoutVars>
      </dgm:prSet>
      <dgm:spPr/>
    </dgm:pt>
    <dgm:pt modelId="{9EC52BB7-E066-4926-B10D-B218516F5710}" type="pres">
      <dgm:prSet presAssocID="{1C318AB6-5321-452B-9B2D-BC0F9D667E99}" presName="sibTrans" presStyleCnt="0"/>
      <dgm:spPr/>
    </dgm:pt>
    <dgm:pt modelId="{ADAFDA61-8F93-46B3-953E-86F55C5E77F8}" type="pres">
      <dgm:prSet presAssocID="{D9D36576-03E2-4E5D-92CE-A7E6B50858BF}" presName="compNode" presStyleCnt="0"/>
      <dgm:spPr/>
    </dgm:pt>
    <dgm:pt modelId="{8A2B4D17-7B4F-4E20-B394-B51AC5DC3A9F}" type="pres">
      <dgm:prSet presAssocID="{D9D36576-03E2-4E5D-92CE-A7E6B50858BF}" presName="iconBgRect" presStyleLbl="bgShp" presStyleIdx="1" presStyleCnt="5"/>
      <dgm:spPr/>
    </dgm:pt>
    <dgm:pt modelId="{02D092EC-6802-4D1C-A21B-0170ECD157CA}" type="pres">
      <dgm:prSet presAssocID="{D9D36576-03E2-4E5D-92CE-A7E6B50858BF}"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at"/>
        </a:ext>
      </dgm:extLst>
    </dgm:pt>
    <dgm:pt modelId="{5704A296-35F4-494E-B1EB-CC105D1E6C85}" type="pres">
      <dgm:prSet presAssocID="{D9D36576-03E2-4E5D-92CE-A7E6B50858BF}" presName="spaceRect" presStyleCnt="0"/>
      <dgm:spPr/>
    </dgm:pt>
    <dgm:pt modelId="{5D2344FE-7164-4718-BB5C-B900891F682F}" type="pres">
      <dgm:prSet presAssocID="{D9D36576-03E2-4E5D-92CE-A7E6B50858BF}" presName="textRect" presStyleLbl="revTx" presStyleIdx="1" presStyleCnt="5">
        <dgm:presLayoutVars>
          <dgm:chMax val="1"/>
          <dgm:chPref val="1"/>
        </dgm:presLayoutVars>
      </dgm:prSet>
      <dgm:spPr/>
    </dgm:pt>
    <dgm:pt modelId="{DA591DD5-8BAA-4554-9822-B8825D9ECFAD}" type="pres">
      <dgm:prSet presAssocID="{400A7961-69DF-463E-9975-E2F9E5A950E5}" presName="sibTrans" presStyleCnt="0"/>
      <dgm:spPr/>
    </dgm:pt>
    <dgm:pt modelId="{5A9AD767-C8B0-435B-A147-5FE50A5E3EBE}" type="pres">
      <dgm:prSet presAssocID="{14433E38-0C86-4BA8-9252-554219A29640}" presName="compNode" presStyleCnt="0"/>
      <dgm:spPr/>
    </dgm:pt>
    <dgm:pt modelId="{22DF5D82-C943-4FC2-886F-5B3B7590DDD3}" type="pres">
      <dgm:prSet presAssocID="{14433E38-0C86-4BA8-9252-554219A29640}" presName="iconBgRect" presStyleLbl="bgShp" presStyleIdx="2" presStyleCnt="5"/>
      <dgm:spPr/>
    </dgm:pt>
    <dgm:pt modelId="{AC6A08D1-2FB5-45B2-8640-B7D0F8F47AD8}" type="pres">
      <dgm:prSet presAssocID="{14433E38-0C86-4BA8-9252-554219A29640}"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tethoscope"/>
        </a:ext>
      </dgm:extLst>
    </dgm:pt>
    <dgm:pt modelId="{4091ED17-FC33-4E76-91AD-66F5D0EAAD1B}" type="pres">
      <dgm:prSet presAssocID="{14433E38-0C86-4BA8-9252-554219A29640}" presName="spaceRect" presStyleCnt="0"/>
      <dgm:spPr/>
    </dgm:pt>
    <dgm:pt modelId="{F0D6B485-602C-4DFE-9953-27FC29A18C12}" type="pres">
      <dgm:prSet presAssocID="{14433E38-0C86-4BA8-9252-554219A29640}" presName="textRect" presStyleLbl="revTx" presStyleIdx="2" presStyleCnt="5">
        <dgm:presLayoutVars>
          <dgm:chMax val="1"/>
          <dgm:chPref val="1"/>
        </dgm:presLayoutVars>
      </dgm:prSet>
      <dgm:spPr/>
    </dgm:pt>
    <dgm:pt modelId="{3F2838AE-98D0-495E-BD34-BB11C19A1914}" type="pres">
      <dgm:prSet presAssocID="{5A7BA58C-984B-4F16-945A-D9F314774C5D}" presName="sibTrans" presStyleCnt="0"/>
      <dgm:spPr/>
    </dgm:pt>
    <dgm:pt modelId="{14E084DD-79AA-4F87-B717-C153C7D2B82B}" type="pres">
      <dgm:prSet presAssocID="{D7AA31C6-B00B-4181-8FCC-9BEDAAD1E588}" presName="compNode" presStyleCnt="0"/>
      <dgm:spPr/>
    </dgm:pt>
    <dgm:pt modelId="{1053FB54-062C-4757-B704-E80A5AEA478B}" type="pres">
      <dgm:prSet presAssocID="{D7AA31C6-B00B-4181-8FCC-9BEDAAD1E588}" presName="iconBgRect" presStyleLbl="bgShp" presStyleIdx="3" presStyleCnt="5"/>
      <dgm:spPr/>
    </dgm:pt>
    <dgm:pt modelId="{BDC3FD25-A4BB-4368-B412-C115ACC7AE60}" type="pres">
      <dgm:prSet presAssocID="{D7AA31C6-B00B-4181-8FCC-9BEDAAD1E588}"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heck List"/>
        </a:ext>
      </dgm:extLst>
    </dgm:pt>
    <dgm:pt modelId="{174A02A1-7918-4366-B870-7170616E865F}" type="pres">
      <dgm:prSet presAssocID="{D7AA31C6-B00B-4181-8FCC-9BEDAAD1E588}" presName="spaceRect" presStyleCnt="0"/>
      <dgm:spPr/>
    </dgm:pt>
    <dgm:pt modelId="{546609ED-4434-4D21-8268-240B51FAF706}" type="pres">
      <dgm:prSet presAssocID="{D7AA31C6-B00B-4181-8FCC-9BEDAAD1E588}" presName="textRect" presStyleLbl="revTx" presStyleIdx="3" presStyleCnt="5">
        <dgm:presLayoutVars>
          <dgm:chMax val="1"/>
          <dgm:chPref val="1"/>
        </dgm:presLayoutVars>
      </dgm:prSet>
      <dgm:spPr/>
    </dgm:pt>
    <dgm:pt modelId="{00C7C85F-0927-485F-98A7-3F6B49073C08}" type="pres">
      <dgm:prSet presAssocID="{19A71B24-227C-4950-BCE4-9189CDE9E96C}" presName="sibTrans" presStyleCnt="0"/>
      <dgm:spPr/>
    </dgm:pt>
    <dgm:pt modelId="{DFBC3AFF-7A97-4786-8196-795CF31355B0}" type="pres">
      <dgm:prSet presAssocID="{4595008F-ACE8-40AE-B870-07FC70BBA37B}" presName="compNode" presStyleCnt="0"/>
      <dgm:spPr/>
    </dgm:pt>
    <dgm:pt modelId="{EF58A02A-4116-492A-B8C4-DB86F1221EEC}" type="pres">
      <dgm:prSet presAssocID="{4595008F-ACE8-40AE-B870-07FC70BBA37B}" presName="iconBgRect" presStyleLbl="bgShp" presStyleIdx="4" presStyleCnt="5"/>
      <dgm:spPr/>
    </dgm:pt>
    <dgm:pt modelId="{67B6190A-6368-4D3F-B99F-AF6819FF4EE7}" type="pres">
      <dgm:prSet presAssocID="{4595008F-ACE8-40AE-B870-07FC70BBA37B}"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Handshake"/>
        </a:ext>
      </dgm:extLst>
    </dgm:pt>
    <dgm:pt modelId="{8ECF4638-EEF7-4D22-B014-05B1F24C601D}" type="pres">
      <dgm:prSet presAssocID="{4595008F-ACE8-40AE-B870-07FC70BBA37B}" presName="spaceRect" presStyleCnt="0"/>
      <dgm:spPr/>
    </dgm:pt>
    <dgm:pt modelId="{1C34446F-C71C-406E-BB56-799AD205E8AD}" type="pres">
      <dgm:prSet presAssocID="{4595008F-ACE8-40AE-B870-07FC70BBA37B}" presName="textRect" presStyleLbl="revTx" presStyleIdx="4" presStyleCnt="5">
        <dgm:presLayoutVars>
          <dgm:chMax val="1"/>
          <dgm:chPref val="1"/>
        </dgm:presLayoutVars>
      </dgm:prSet>
      <dgm:spPr/>
    </dgm:pt>
  </dgm:ptLst>
  <dgm:cxnLst>
    <dgm:cxn modelId="{A57CB42A-E272-4CC8-81FF-B68553A60E93}" type="presOf" srcId="{4595008F-ACE8-40AE-B870-07FC70BBA37B}" destId="{1C34446F-C71C-406E-BB56-799AD205E8AD}" srcOrd="0" destOrd="0" presId="urn:microsoft.com/office/officeart/2018/5/layout/IconCircleLabelList"/>
    <dgm:cxn modelId="{9F9AA732-9AE8-49DD-8EC5-658F5F367718}" srcId="{E08A88D4-BFA8-4065-9B30-CD288B93785A}" destId="{D7AA31C6-B00B-4181-8FCC-9BEDAAD1E588}" srcOrd="3" destOrd="0" parTransId="{A2320F98-369C-42D1-A9B2-306EFA3A3FE3}" sibTransId="{19A71B24-227C-4950-BCE4-9189CDE9E96C}"/>
    <dgm:cxn modelId="{CDCE5557-0350-44D1-B429-4B6512773342}" srcId="{E08A88D4-BFA8-4065-9B30-CD288B93785A}" destId="{4595008F-ACE8-40AE-B870-07FC70BBA37B}" srcOrd="4" destOrd="0" parTransId="{8C6B43D4-7CBD-4474-BDB1-ACB42C0B8D95}" sibTransId="{C4D36447-1730-47CB-BE61-5F22343DAF03}"/>
    <dgm:cxn modelId="{D3D6F358-05F1-41AF-8E62-2F72A4FF3471}" srcId="{E08A88D4-BFA8-4065-9B30-CD288B93785A}" destId="{14433E38-0C86-4BA8-9252-554219A29640}" srcOrd="2" destOrd="0" parTransId="{997C1EB4-7E1A-4DDD-B143-B2AA8A6F969B}" sibTransId="{5A7BA58C-984B-4F16-945A-D9F314774C5D}"/>
    <dgm:cxn modelId="{1621E580-85C3-41DB-9A08-A5E80C277276}" srcId="{E08A88D4-BFA8-4065-9B30-CD288B93785A}" destId="{D9D36576-03E2-4E5D-92CE-A7E6B50858BF}" srcOrd="1" destOrd="0" parTransId="{D86B796C-022A-4D10-9CAF-6981D4F3A038}" sibTransId="{400A7961-69DF-463E-9975-E2F9E5A950E5}"/>
    <dgm:cxn modelId="{28F7639D-96D6-41B5-86C6-56401FADFE47}" type="presOf" srcId="{2C53A9C6-56F7-4C8E-90A1-E70F2080C42D}" destId="{38DF4EDB-F20E-47A7-A9B9-5ABADDCEDC38}" srcOrd="0" destOrd="0" presId="urn:microsoft.com/office/officeart/2018/5/layout/IconCircleLabelList"/>
    <dgm:cxn modelId="{40FAB89E-11A0-4333-831B-3896D1B9D43B}" type="presOf" srcId="{D7AA31C6-B00B-4181-8FCC-9BEDAAD1E588}" destId="{546609ED-4434-4D21-8268-240B51FAF706}" srcOrd="0" destOrd="0" presId="urn:microsoft.com/office/officeart/2018/5/layout/IconCircleLabelList"/>
    <dgm:cxn modelId="{E46240A0-86E7-403F-A146-641DF5AA3AF3}" srcId="{E08A88D4-BFA8-4065-9B30-CD288B93785A}" destId="{2C53A9C6-56F7-4C8E-90A1-E70F2080C42D}" srcOrd="0" destOrd="0" parTransId="{B3C5145C-CC31-4D53-B7CE-9D1C4EE9DE14}" sibTransId="{1C318AB6-5321-452B-9B2D-BC0F9D667E99}"/>
    <dgm:cxn modelId="{1CF39FC0-3A0E-4619-8A0E-81EFBCB070C3}" type="presOf" srcId="{14433E38-0C86-4BA8-9252-554219A29640}" destId="{F0D6B485-602C-4DFE-9953-27FC29A18C12}" srcOrd="0" destOrd="0" presId="urn:microsoft.com/office/officeart/2018/5/layout/IconCircleLabelList"/>
    <dgm:cxn modelId="{B4AF81D1-2D04-43AB-86E7-A46E50FFF6F3}" type="presOf" srcId="{E08A88D4-BFA8-4065-9B30-CD288B93785A}" destId="{82580251-D934-4CA8-ACAD-031AC01A9ED8}" srcOrd="0" destOrd="0" presId="urn:microsoft.com/office/officeart/2018/5/layout/IconCircleLabelList"/>
    <dgm:cxn modelId="{0B4104E6-6FC3-423F-8A5D-1FFA313A6202}" type="presOf" srcId="{D9D36576-03E2-4E5D-92CE-A7E6B50858BF}" destId="{5D2344FE-7164-4718-BB5C-B900891F682F}" srcOrd="0" destOrd="0" presId="urn:microsoft.com/office/officeart/2018/5/layout/IconCircleLabelList"/>
    <dgm:cxn modelId="{7E7E1657-7F68-40A3-AB3F-A5CE635D766D}" type="presParOf" srcId="{82580251-D934-4CA8-ACAD-031AC01A9ED8}" destId="{C61AF38B-66EC-49B8-BF7E-059737EA13B0}" srcOrd="0" destOrd="0" presId="urn:microsoft.com/office/officeart/2018/5/layout/IconCircleLabelList"/>
    <dgm:cxn modelId="{D861CDCC-8567-4B0D-BE3A-20DAA2538030}" type="presParOf" srcId="{C61AF38B-66EC-49B8-BF7E-059737EA13B0}" destId="{5DEB8086-7554-40CF-B1C9-6C7766F4CE24}" srcOrd="0" destOrd="0" presId="urn:microsoft.com/office/officeart/2018/5/layout/IconCircleLabelList"/>
    <dgm:cxn modelId="{F40D6CAA-DBA4-48F6-A742-D331E06FCB9D}" type="presParOf" srcId="{C61AF38B-66EC-49B8-BF7E-059737EA13B0}" destId="{B0E34716-C20A-4A99-BA8C-5C1C3190F823}" srcOrd="1" destOrd="0" presId="urn:microsoft.com/office/officeart/2018/5/layout/IconCircleLabelList"/>
    <dgm:cxn modelId="{163859EB-BD73-4103-8E9B-85CF6A3EB61A}" type="presParOf" srcId="{C61AF38B-66EC-49B8-BF7E-059737EA13B0}" destId="{E28FC07A-6CE1-450C-A009-1E9403D1D165}" srcOrd="2" destOrd="0" presId="urn:microsoft.com/office/officeart/2018/5/layout/IconCircleLabelList"/>
    <dgm:cxn modelId="{D0CBAADA-6C46-437E-A6AC-082F48C745EA}" type="presParOf" srcId="{C61AF38B-66EC-49B8-BF7E-059737EA13B0}" destId="{38DF4EDB-F20E-47A7-A9B9-5ABADDCEDC38}" srcOrd="3" destOrd="0" presId="urn:microsoft.com/office/officeart/2018/5/layout/IconCircleLabelList"/>
    <dgm:cxn modelId="{86F70B55-E460-4207-A2CC-6890F20EF507}" type="presParOf" srcId="{82580251-D934-4CA8-ACAD-031AC01A9ED8}" destId="{9EC52BB7-E066-4926-B10D-B218516F5710}" srcOrd="1" destOrd="0" presId="urn:microsoft.com/office/officeart/2018/5/layout/IconCircleLabelList"/>
    <dgm:cxn modelId="{9CB2E841-013B-4E83-9E92-DEB43C6448A8}" type="presParOf" srcId="{82580251-D934-4CA8-ACAD-031AC01A9ED8}" destId="{ADAFDA61-8F93-46B3-953E-86F55C5E77F8}" srcOrd="2" destOrd="0" presId="urn:microsoft.com/office/officeart/2018/5/layout/IconCircleLabelList"/>
    <dgm:cxn modelId="{5A3B6993-F93E-41D9-95B5-1DD737B8EDD6}" type="presParOf" srcId="{ADAFDA61-8F93-46B3-953E-86F55C5E77F8}" destId="{8A2B4D17-7B4F-4E20-B394-B51AC5DC3A9F}" srcOrd="0" destOrd="0" presId="urn:microsoft.com/office/officeart/2018/5/layout/IconCircleLabelList"/>
    <dgm:cxn modelId="{BFF12C6F-2845-4C1D-B492-62014FD3830B}" type="presParOf" srcId="{ADAFDA61-8F93-46B3-953E-86F55C5E77F8}" destId="{02D092EC-6802-4D1C-A21B-0170ECD157CA}" srcOrd="1" destOrd="0" presId="urn:microsoft.com/office/officeart/2018/5/layout/IconCircleLabelList"/>
    <dgm:cxn modelId="{7B1F4CA3-DCDE-41D9-B896-400017E3136D}" type="presParOf" srcId="{ADAFDA61-8F93-46B3-953E-86F55C5E77F8}" destId="{5704A296-35F4-494E-B1EB-CC105D1E6C85}" srcOrd="2" destOrd="0" presId="urn:microsoft.com/office/officeart/2018/5/layout/IconCircleLabelList"/>
    <dgm:cxn modelId="{F96AE5B1-6290-4E12-B20A-9ED9AB7FF6B1}" type="presParOf" srcId="{ADAFDA61-8F93-46B3-953E-86F55C5E77F8}" destId="{5D2344FE-7164-4718-BB5C-B900891F682F}" srcOrd="3" destOrd="0" presId="urn:microsoft.com/office/officeart/2018/5/layout/IconCircleLabelList"/>
    <dgm:cxn modelId="{A654A520-E974-4002-A6F2-DA9C3CE60ADF}" type="presParOf" srcId="{82580251-D934-4CA8-ACAD-031AC01A9ED8}" destId="{DA591DD5-8BAA-4554-9822-B8825D9ECFAD}" srcOrd="3" destOrd="0" presId="urn:microsoft.com/office/officeart/2018/5/layout/IconCircleLabelList"/>
    <dgm:cxn modelId="{F93D8D45-0D4E-4F71-BD96-734FDAF74D30}" type="presParOf" srcId="{82580251-D934-4CA8-ACAD-031AC01A9ED8}" destId="{5A9AD767-C8B0-435B-A147-5FE50A5E3EBE}" srcOrd="4" destOrd="0" presId="urn:microsoft.com/office/officeart/2018/5/layout/IconCircleLabelList"/>
    <dgm:cxn modelId="{6C8F448D-DA0C-48B8-8F1A-F14F0B0F4951}" type="presParOf" srcId="{5A9AD767-C8B0-435B-A147-5FE50A5E3EBE}" destId="{22DF5D82-C943-4FC2-886F-5B3B7590DDD3}" srcOrd="0" destOrd="0" presId="urn:microsoft.com/office/officeart/2018/5/layout/IconCircleLabelList"/>
    <dgm:cxn modelId="{7178B789-F2BC-42DB-BD0D-D3C04C86D280}" type="presParOf" srcId="{5A9AD767-C8B0-435B-A147-5FE50A5E3EBE}" destId="{AC6A08D1-2FB5-45B2-8640-B7D0F8F47AD8}" srcOrd="1" destOrd="0" presId="urn:microsoft.com/office/officeart/2018/5/layout/IconCircleLabelList"/>
    <dgm:cxn modelId="{BF7E1926-387F-4406-9C2C-789149DADD29}" type="presParOf" srcId="{5A9AD767-C8B0-435B-A147-5FE50A5E3EBE}" destId="{4091ED17-FC33-4E76-91AD-66F5D0EAAD1B}" srcOrd="2" destOrd="0" presId="urn:microsoft.com/office/officeart/2018/5/layout/IconCircleLabelList"/>
    <dgm:cxn modelId="{6AF0675E-5208-4268-A596-E29DA512AD6F}" type="presParOf" srcId="{5A9AD767-C8B0-435B-A147-5FE50A5E3EBE}" destId="{F0D6B485-602C-4DFE-9953-27FC29A18C12}" srcOrd="3" destOrd="0" presId="urn:microsoft.com/office/officeart/2018/5/layout/IconCircleLabelList"/>
    <dgm:cxn modelId="{2646A633-43E2-4EE8-A626-92C2518E8AFE}" type="presParOf" srcId="{82580251-D934-4CA8-ACAD-031AC01A9ED8}" destId="{3F2838AE-98D0-495E-BD34-BB11C19A1914}" srcOrd="5" destOrd="0" presId="urn:microsoft.com/office/officeart/2018/5/layout/IconCircleLabelList"/>
    <dgm:cxn modelId="{75C31E77-A5B1-4048-9BAF-AFE0D62A263E}" type="presParOf" srcId="{82580251-D934-4CA8-ACAD-031AC01A9ED8}" destId="{14E084DD-79AA-4F87-B717-C153C7D2B82B}" srcOrd="6" destOrd="0" presId="urn:microsoft.com/office/officeart/2018/5/layout/IconCircleLabelList"/>
    <dgm:cxn modelId="{89AA2F65-6D71-49A5-8B01-62FFAB819E3C}" type="presParOf" srcId="{14E084DD-79AA-4F87-B717-C153C7D2B82B}" destId="{1053FB54-062C-4757-B704-E80A5AEA478B}" srcOrd="0" destOrd="0" presId="urn:microsoft.com/office/officeart/2018/5/layout/IconCircleLabelList"/>
    <dgm:cxn modelId="{48E02E90-171D-4E3E-A42B-C311F3A03537}" type="presParOf" srcId="{14E084DD-79AA-4F87-B717-C153C7D2B82B}" destId="{BDC3FD25-A4BB-4368-B412-C115ACC7AE60}" srcOrd="1" destOrd="0" presId="urn:microsoft.com/office/officeart/2018/5/layout/IconCircleLabelList"/>
    <dgm:cxn modelId="{96A5B398-AE9A-42BD-B83E-864409E8A4C8}" type="presParOf" srcId="{14E084DD-79AA-4F87-B717-C153C7D2B82B}" destId="{174A02A1-7918-4366-B870-7170616E865F}" srcOrd="2" destOrd="0" presId="urn:microsoft.com/office/officeart/2018/5/layout/IconCircleLabelList"/>
    <dgm:cxn modelId="{548432C8-E5F4-4821-AAE3-7C86D48031D9}" type="presParOf" srcId="{14E084DD-79AA-4F87-B717-C153C7D2B82B}" destId="{546609ED-4434-4D21-8268-240B51FAF706}" srcOrd="3" destOrd="0" presId="urn:microsoft.com/office/officeart/2018/5/layout/IconCircleLabelList"/>
    <dgm:cxn modelId="{D23EA3A3-1CE4-4F67-BC13-6FD20C976816}" type="presParOf" srcId="{82580251-D934-4CA8-ACAD-031AC01A9ED8}" destId="{00C7C85F-0927-485F-98A7-3F6B49073C08}" srcOrd="7" destOrd="0" presId="urn:microsoft.com/office/officeart/2018/5/layout/IconCircleLabelList"/>
    <dgm:cxn modelId="{63A2DC96-A922-4CDB-8BA6-E23ABC330833}" type="presParOf" srcId="{82580251-D934-4CA8-ACAD-031AC01A9ED8}" destId="{DFBC3AFF-7A97-4786-8196-795CF31355B0}" srcOrd="8" destOrd="0" presId="urn:microsoft.com/office/officeart/2018/5/layout/IconCircleLabelList"/>
    <dgm:cxn modelId="{10042258-ECD3-422A-99D7-69D4B0DE9B7D}" type="presParOf" srcId="{DFBC3AFF-7A97-4786-8196-795CF31355B0}" destId="{EF58A02A-4116-492A-B8C4-DB86F1221EEC}" srcOrd="0" destOrd="0" presId="urn:microsoft.com/office/officeart/2018/5/layout/IconCircleLabelList"/>
    <dgm:cxn modelId="{154D1977-DD41-4E14-8FD5-DADD12CA39F3}" type="presParOf" srcId="{DFBC3AFF-7A97-4786-8196-795CF31355B0}" destId="{67B6190A-6368-4D3F-B99F-AF6819FF4EE7}" srcOrd="1" destOrd="0" presId="urn:microsoft.com/office/officeart/2018/5/layout/IconCircleLabelList"/>
    <dgm:cxn modelId="{DDE6987B-B2EA-4C5D-87BD-374269CD052C}" type="presParOf" srcId="{DFBC3AFF-7A97-4786-8196-795CF31355B0}" destId="{8ECF4638-EEF7-4D22-B014-05B1F24C601D}" srcOrd="2" destOrd="0" presId="urn:microsoft.com/office/officeart/2018/5/layout/IconCircleLabelList"/>
    <dgm:cxn modelId="{93468230-9F11-4CCE-A871-24E481154881}" type="presParOf" srcId="{DFBC3AFF-7A97-4786-8196-795CF31355B0}" destId="{1C34446F-C71C-406E-BB56-799AD205E8AD}"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1CFF08-0DB1-4DA0-A9EB-BB82EDB8D8E5}">
      <dsp:nvSpPr>
        <dsp:cNvPr id="0" name=""/>
        <dsp:cNvSpPr/>
      </dsp:nvSpPr>
      <dsp:spPr>
        <a:xfrm>
          <a:off x="0" y="453"/>
          <a:ext cx="8095041" cy="106110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C115C6D-C087-4892-B35D-2E8715000144}">
      <dsp:nvSpPr>
        <dsp:cNvPr id="0" name=""/>
        <dsp:cNvSpPr/>
      </dsp:nvSpPr>
      <dsp:spPr>
        <a:xfrm>
          <a:off x="320984" y="239202"/>
          <a:ext cx="583607" cy="58360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F46AFE6-641B-4D44-B813-690CF44077AD}">
      <dsp:nvSpPr>
        <dsp:cNvPr id="0" name=""/>
        <dsp:cNvSpPr/>
      </dsp:nvSpPr>
      <dsp:spPr>
        <a:xfrm>
          <a:off x="1225576" y="453"/>
          <a:ext cx="6869464" cy="10611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2300" tIns="112300" rIns="112300" bIns="112300" numCol="1" spcCol="1270" anchor="ctr" anchorCtr="0">
          <a:noAutofit/>
        </a:bodyPr>
        <a:lstStyle/>
        <a:p>
          <a:pPr marL="0" lvl="0" indent="0" algn="l" defTabSz="1066800">
            <a:lnSpc>
              <a:spcPct val="90000"/>
            </a:lnSpc>
            <a:spcBef>
              <a:spcPct val="0"/>
            </a:spcBef>
            <a:spcAft>
              <a:spcPct val="35000"/>
            </a:spcAft>
            <a:buNone/>
          </a:pPr>
          <a:r>
            <a:rPr lang="en-US" sz="2400" kern="1200" dirty="0"/>
            <a:t>As of 2020, gross profit per prescription is less than $12</a:t>
          </a:r>
        </a:p>
      </dsp:txBody>
      <dsp:txXfrm>
        <a:off x="1225576" y="453"/>
        <a:ext cx="6869464" cy="1061105"/>
      </dsp:txXfrm>
    </dsp:sp>
    <dsp:sp modelId="{AB0A04AB-DA9F-4AE1-ACC1-6B2798DA6814}">
      <dsp:nvSpPr>
        <dsp:cNvPr id="0" name=""/>
        <dsp:cNvSpPr/>
      </dsp:nvSpPr>
      <dsp:spPr>
        <a:xfrm>
          <a:off x="0" y="1326834"/>
          <a:ext cx="8095041" cy="106110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99498EE-91BF-402E-B9BC-F5C9B7055FF7}">
      <dsp:nvSpPr>
        <dsp:cNvPr id="0" name=""/>
        <dsp:cNvSpPr/>
      </dsp:nvSpPr>
      <dsp:spPr>
        <a:xfrm>
          <a:off x="320984" y="1565583"/>
          <a:ext cx="583607" cy="58360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0AE954D-8E94-49C7-8CE9-0DF132F9F08C}">
      <dsp:nvSpPr>
        <dsp:cNvPr id="0" name=""/>
        <dsp:cNvSpPr/>
      </dsp:nvSpPr>
      <dsp:spPr>
        <a:xfrm>
          <a:off x="1225576" y="1326834"/>
          <a:ext cx="6869464" cy="10611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2300" tIns="112300" rIns="112300" bIns="112300" numCol="1" spcCol="1270" anchor="ctr" anchorCtr="0">
          <a:noAutofit/>
        </a:bodyPr>
        <a:lstStyle/>
        <a:p>
          <a:pPr marL="0" lvl="0" indent="0" algn="l" defTabSz="1066800">
            <a:lnSpc>
              <a:spcPct val="90000"/>
            </a:lnSpc>
            <a:spcBef>
              <a:spcPct val="0"/>
            </a:spcBef>
            <a:spcAft>
              <a:spcPct val="35000"/>
            </a:spcAft>
            <a:buNone/>
          </a:pPr>
          <a:r>
            <a:rPr lang="en-US" sz="2400" kern="1200" dirty="0"/>
            <a:t>Dispensing prescriptions alone is no longer a profitable business model</a:t>
          </a:r>
        </a:p>
      </dsp:txBody>
      <dsp:txXfrm>
        <a:off x="1225576" y="1326834"/>
        <a:ext cx="6869464" cy="1061105"/>
      </dsp:txXfrm>
    </dsp:sp>
    <dsp:sp modelId="{60DA9129-0FFA-4476-BFAA-D50BA650AE92}">
      <dsp:nvSpPr>
        <dsp:cNvPr id="0" name=""/>
        <dsp:cNvSpPr/>
      </dsp:nvSpPr>
      <dsp:spPr>
        <a:xfrm>
          <a:off x="0" y="2653216"/>
          <a:ext cx="8095041" cy="106110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0B260E9-7C6F-4524-8DB5-7132BD437D09}">
      <dsp:nvSpPr>
        <dsp:cNvPr id="0" name=""/>
        <dsp:cNvSpPr/>
      </dsp:nvSpPr>
      <dsp:spPr>
        <a:xfrm>
          <a:off x="320984" y="2891965"/>
          <a:ext cx="583607" cy="58360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5CBF502-DC34-4056-A898-91804E2721EB}">
      <dsp:nvSpPr>
        <dsp:cNvPr id="0" name=""/>
        <dsp:cNvSpPr/>
      </dsp:nvSpPr>
      <dsp:spPr>
        <a:xfrm>
          <a:off x="1225576" y="2653216"/>
          <a:ext cx="6869464" cy="10611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2300" tIns="112300" rIns="112300" bIns="112300" numCol="1" spcCol="1270" anchor="ctr" anchorCtr="0">
          <a:noAutofit/>
        </a:bodyPr>
        <a:lstStyle/>
        <a:p>
          <a:pPr marL="0" lvl="0" indent="0" algn="l" defTabSz="1066800">
            <a:lnSpc>
              <a:spcPct val="90000"/>
            </a:lnSpc>
            <a:spcBef>
              <a:spcPct val="0"/>
            </a:spcBef>
            <a:spcAft>
              <a:spcPct val="35000"/>
            </a:spcAft>
            <a:buNone/>
          </a:pPr>
          <a:r>
            <a:rPr lang="en-US" sz="2400" kern="1200" dirty="0"/>
            <a:t>Through 2022, pharmacies could earn $40 for administering a Covid-19 vaccination</a:t>
          </a:r>
        </a:p>
      </dsp:txBody>
      <dsp:txXfrm>
        <a:off x="1225576" y="2653216"/>
        <a:ext cx="6869464" cy="106110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753EE1-17E7-4AED-9209-61F0E9694DB0}">
      <dsp:nvSpPr>
        <dsp:cNvPr id="0" name=""/>
        <dsp:cNvSpPr/>
      </dsp:nvSpPr>
      <dsp:spPr>
        <a:xfrm>
          <a:off x="792983" y="373695"/>
          <a:ext cx="843768" cy="84376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F87668C-7D2D-4A37-984C-B07CBD1EB1D0}">
      <dsp:nvSpPr>
        <dsp:cNvPr id="0" name=""/>
        <dsp:cNvSpPr/>
      </dsp:nvSpPr>
      <dsp:spPr>
        <a:xfrm>
          <a:off x="9483" y="1307694"/>
          <a:ext cx="2410768" cy="372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defRPr b="1"/>
          </a:pPr>
          <a:r>
            <a:rPr lang="en-US" sz="1400" kern="1200" dirty="0"/>
            <a:t>Straightforward Billing Process</a:t>
          </a:r>
        </a:p>
      </dsp:txBody>
      <dsp:txXfrm>
        <a:off x="9483" y="1307694"/>
        <a:ext cx="2410768" cy="372915"/>
      </dsp:txXfrm>
    </dsp:sp>
    <dsp:sp modelId="{2614E4C2-2ADA-4E3E-A0C8-95094D665992}">
      <dsp:nvSpPr>
        <dsp:cNvPr id="0" name=""/>
        <dsp:cNvSpPr/>
      </dsp:nvSpPr>
      <dsp:spPr>
        <a:xfrm>
          <a:off x="9483" y="1722577"/>
          <a:ext cx="2410768" cy="7494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US" sz="1100" kern="1200" dirty="0"/>
            <a:t>Allows pharmacies to bill per transaction without needing to track complex quality metrics or patient outcomes</a:t>
          </a:r>
        </a:p>
      </dsp:txBody>
      <dsp:txXfrm>
        <a:off x="9483" y="1722577"/>
        <a:ext cx="2410768" cy="749477"/>
      </dsp:txXfrm>
    </dsp:sp>
    <dsp:sp modelId="{E1CE7CE8-DA1C-4585-B57B-8496FA1C53CB}">
      <dsp:nvSpPr>
        <dsp:cNvPr id="0" name=""/>
        <dsp:cNvSpPr/>
      </dsp:nvSpPr>
      <dsp:spPr>
        <a:xfrm>
          <a:off x="3625636" y="373695"/>
          <a:ext cx="843768" cy="84376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FF5B44A-DE18-4B48-B307-68AB30C7E789}">
      <dsp:nvSpPr>
        <dsp:cNvPr id="0" name=""/>
        <dsp:cNvSpPr/>
      </dsp:nvSpPr>
      <dsp:spPr>
        <a:xfrm>
          <a:off x="2842136" y="1307694"/>
          <a:ext cx="2410768" cy="372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defRPr b="1"/>
          </a:pPr>
          <a:r>
            <a:rPr lang="en-US" sz="1400" kern="1200" dirty="0"/>
            <a:t>Volume-Driven Revenue</a:t>
          </a:r>
        </a:p>
      </dsp:txBody>
      <dsp:txXfrm>
        <a:off x="2842136" y="1307694"/>
        <a:ext cx="2410768" cy="372915"/>
      </dsp:txXfrm>
    </dsp:sp>
    <dsp:sp modelId="{B6F4F42C-C1C6-4136-BA05-0755DDE44B97}">
      <dsp:nvSpPr>
        <dsp:cNvPr id="0" name=""/>
        <dsp:cNvSpPr/>
      </dsp:nvSpPr>
      <dsp:spPr>
        <a:xfrm>
          <a:off x="2842136" y="1722577"/>
          <a:ext cx="2410768" cy="7494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US" sz="1100" kern="1200" dirty="0"/>
            <a:t>Incentivizes high prescription volume, potentially increasing accessibility to medications, but not necessarily focusing on patient outcomes</a:t>
          </a:r>
        </a:p>
      </dsp:txBody>
      <dsp:txXfrm>
        <a:off x="2842136" y="1722577"/>
        <a:ext cx="2410768" cy="749477"/>
      </dsp:txXfrm>
    </dsp:sp>
    <dsp:sp modelId="{27D4C806-74E6-4288-A984-D16306CE4394}">
      <dsp:nvSpPr>
        <dsp:cNvPr id="0" name=""/>
        <dsp:cNvSpPr/>
      </dsp:nvSpPr>
      <dsp:spPr>
        <a:xfrm>
          <a:off x="6458288" y="373695"/>
          <a:ext cx="843768" cy="84376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8D16262-B1E4-403A-9BC6-E22AEE631048}">
      <dsp:nvSpPr>
        <dsp:cNvPr id="0" name=""/>
        <dsp:cNvSpPr/>
      </dsp:nvSpPr>
      <dsp:spPr>
        <a:xfrm>
          <a:off x="5674789" y="1307694"/>
          <a:ext cx="2410768" cy="372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defRPr b="1"/>
          </a:pPr>
          <a:r>
            <a:rPr lang="en-US" sz="1400" kern="1200" dirty="0"/>
            <a:t>Limited Support for Preventive Care</a:t>
          </a:r>
        </a:p>
      </dsp:txBody>
      <dsp:txXfrm>
        <a:off x="5674789" y="1307694"/>
        <a:ext cx="2410768" cy="372915"/>
      </dsp:txXfrm>
    </dsp:sp>
    <dsp:sp modelId="{1C407ACE-410B-4D93-BFC7-2779A7600904}">
      <dsp:nvSpPr>
        <dsp:cNvPr id="0" name=""/>
        <dsp:cNvSpPr/>
      </dsp:nvSpPr>
      <dsp:spPr>
        <a:xfrm>
          <a:off x="5674789" y="1722577"/>
          <a:ext cx="2410768" cy="7494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US" sz="1100" kern="1200" dirty="0"/>
            <a:t>No reward for long-term care management, which can hinder the adoption of services like medication adherence programs or chronic care interventions</a:t>
          </a:r>
        </a:p>
      </dsp:txBody>
      <dsp:txXfrm>
        <a:off x="5674789" y="1722577"/>
        <a:ext cx="2410768" cy="74947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72DA23-DEF0-2C45-A037-EC03F7619DD1}">
      <dsp:nvSpPr>
        <dsp:cNvPr id="0" name=""/>
        <dsp:cNvSpPr/>
      </dsp:nvSpPr>
      <dsp:spPr>
        <a:xfrm rot="5400000">
          <a:off x="5268801" y="-2294281"/>
          <a:ext cx="471653" cy="5180826"/>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17145" rIns="34290" bIns="17145" numCol="1" spcCol="1270" anchor="ctr" anchorCtr="0">
          <a:noAutofit/>
        </a:bodyPr>
        <a:lstStyle/>
        <a:p>
          <a:pPr marL="57150" lvl="1" indent="-57150" algn="l" defTabSz="400050">
            <a:lnSpc>
              <a:spcPct val="90000"/>
            </a:lnSpc>
            <a:spcBef>
              <a:spcPct val="0"/>
            </a:spcBef>
            <a:spcAft>
              <a:spcPct val="15000"/>
            </a:spcAft>
            <a:buChar char="•"/>
          </a:pPr>
          <a:r>
            <a:rPr lang="en-US" sz="900" kern="1200" dirty="0"/>
            <a:t>Value-based reimbursement shifts the focus from quantity to quality, rewarding pharmacies for achieving specific patient health outcomes, like improved medication adherence</a:t>
          </a:r>
        </a:p>
      </dsp:txBody>
      <dsp:txXfrm rot="-5400000">
        <a:off x="2914215" y="83329"/>
        <a:ext cx="5157802" cy="425605"/>
      </dsp:txXfrm>
    </dsp:sp>
    <dsp:sp modelId="{A197257F-2428-F84A-9677-BD0F8C6FE52D}">
      <dsp:nvSpPr>
        <dsp:cNvPr id="0" name=""/>
        <dsp:cNvSpPr/>
      </dsp:nvSpPr>
      <dsp:spPr>
        <a:xfrm>
          <a:off x="0" y="1348"/>
          <a:ext cx="2914214" cy="58956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a:lnSpc>
              <a:spcPct val="90000"/>
            </a:lnSpc>
            <a:spcBef>
              <a:spcPct val="0"/>
            </a:spcBef>
            <a:spcAft>
              <a:spcPct val="35000"/>
            </a:spcAft>
            <a:buNone/>
          </a:pPr>
          <a:r>
            <a:rPr lang="en-US" sz="1700" kern="1200"/>
            <a:t>Outcome-Driven Incentives</a:t>
          </a:r>
        </a:p>
      </dsp:txBody>
      <dsp:txXfrm>
        <a:off x="28780" y="30128"/>
        <a:ext cx="2856654" cy="532006"/>
      </dsp:txXfrm>
    </dsp:sp>
    <dsp:sp modelId="{62289E7D-E3E1-354A-B54F-7E557992B28C}">
      <dsp:nvSpPr>
        <dsp:cNvPr id="0" name=""/>
        <dsp:cNvSpPr/>
      </dsp:nvSpPr>
      <dsp:spPr>
        <a:xfrm rot="5400000">
          <a:off x="5268801" y="-1675236"/>
          <a:ext cx="471653" cy="5180826"/>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17145" rIns="34290" bIns="17145" numCol="1" spcCol="1270" anchor="ctr" anchorCtr="0">
          <a:noAutofit/>
        </a:bodyPr>
        <a:lstStyle/>
        <a:p>
          <a:pPr marL="57150" lvl="1" indent="-57150" algn="l" defTabSz="400050">
            <a:lnSpc>
              <a:spcPct val="90000"/>
            </a:lnSpc>
            <a:spcBef>
              <a:spcPct val="0"/>
            </a:spcBef>
            <a:spcAft>
              <a:spcPct val="15000"/>
            </a:spcAft>
            <a:buChar char="•"/>
          </a:pPr>
          <a:r>
            <a:rPr lang="en-US" sz="900" kern="1200" dirty="0"/>
            <a:t>Pharmacies participating in value-based models must monitor and report on metrics such as patient satisfaction, chronic disease management, and adherence rates</a:t>
          </a:r>
        </a:p>
      </dsp:txBody>
      <dsp:txXfrm rot="-5400000">
        <a:off x="2914215" y="702374"/>
        <a:ext cx="5157802" cy="425605"/>
      </dsp:txXfrm>
    </dsp:sp>
    <dsp:sp modelId="{936D33CE-AF42-D240-9CBF-F7CBE81A879D}">
      <dsp:nvSpPr>
        <dsp:cNvPr id="0" name=""/>
        <dsp:cNvSpPr/>
      </dsp:nvSpPr>
      <dsp:spPr>
        <a:xfrm>
          <a:off x="0" y="620393"/>
          <a:ext cx="2914214" cy="58956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a:lnSpc>
              <a:spcPct val="90000"/>
            </a:lnSpc>
            <a:spcBef>
              <a:spcPct val="0"/>
            </a:spcBef>
            <a:spcAft>
              <a:spcPct val="35000"/>
            </a:spcAft>
            <a:buNone/>
          </a:pPr>
          <a:r>
            <a:rPr lang="en-US" sz="1700" kern="1200"/>
            <a:t>Integration of Quality Metrics</a:t>
          </a:r>
        </a:p>
      </dsp:txBody>
      <dsp:txXfrm>
        <a:off x="28780" y="649173"/>
        <a:ext cx="2856654" cy="532006"/>
      </dsp:txXfrm>
    </dsp:sp>
    <dsp:sp modelId="{60A4653D-6783-5C4E-9B3E-C1095FC34158}">
      <dsp:nvSpPr>
        <dsp:cNvPr id="0" name=""/>
        <dsp:cNvSpPr/>
      </dsp:nvSpPr>
      <dsp:spPr>
        <a:xfrm rot="5400000">
          <a:off x="5268801" y="-1056191"/>
          <a:ext cx="471653" cy="5180826"/>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17145" rIns="34290" bIns="17145" numCol="1" spcCol="1270" anchor="ctr" anchorCtr="0">
          <a:noAutofit/>
        </a:bodyPr>
        <a:lstStyle/>
        <a:p>
          <a:pPr marL="57150" lvl="1" indent="-57150" algn="l" defTabSz="400050">
            <a:lnSpc>
              <a:spcPct val="90000"/>
            </a:lnSpc>
            <a:spcBef>
              <a:spcPct val="0"/>
            </a:spcBef>
            <a:spcAft>
              <a:spcPct val="15000"/>
            </a:spcAft>
            <a:buChar char="•"/>
          </a:pPr>
          <a:r>
            <a:rPr lang="en-US" sz="900" kern="1200"/>
            <a:t>This model encourages pharmacies to work closely with other healthcare providers, supporting coordinated care efforts to improve patient health</a:t>
          </a:r>
        </a:p>
      </dsp:txBody>
      <dsp:txXfrm rot="-5400000">
        <a:off x="2914215" y="1321419"/>
        <a:ext cx="5157802" cy="425605"/>
      </dsp:txXfrm>
    </dsp:sp>
    <dsp:sp modelId="{C55E5595-1E0C-7641-8F1A-2294D830E2FC}">
      <dsp:nvSpPr>
        <dsp:cNvPr id="0" name=""/>
        <dsp:cNvSpPr/>
      </dsp:nvSpPr>
      <dsp:spPr>
        <a:xfrm>
          <a:off x="0" y="1239438"/>
          <a:ext cx="2914214" cy="58956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a:lnSpc>
              <a:spcPct val="90000"/>
            </a:lnSpc>
            <a:spcBef>
              <a:spcPct val="0"/>
            </a:spcBef>
            <a:spcAft>
              <a:spcPct val="35000"/>
            </a:spcAft>
            <a:buNone/>
          </a:pPr>
          <a:r>
            <a:rPr lang="en-US" sz="1700" kern="1200"/>
            <a:t>Collaborative Care Opportunities</a:t>
          </a:r>
        </a:p>
      </dsp:txBody>
      <dsp:txXfrm>
        <a:off x="28780" y="1268218"/>
        <a:ext cx="2856654" cy="532006"/>
      </dsp:txXfrm>
    </dsp:sp>
    <dsp:sp modelId="{B0BE34A1-72A5-3C45-A6C9-A9506A341240}">
      <dsp:nvSpPr>
        <dsp:cNvPr id="0" name=""/>
        <dsp:cNvSpPr/>
      </dsp:nvSpPr>
      <dsp:spPr>
        <a:xfrm rot="5400000">
          <a:off x="5268801" y="-437146"/>
          <a:ext cx="471653" cy="5180826"/>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17145" rIns="34290" bIns="17145" numCol="1" spcCol="1270" anchor="ctr" anchorCtr="0">
          <a:noAutofit/>
        </a:bodyPr>
        <a:lstStyle/>
        <a:p>
          <a:pPr marL="57150" lvl="1" indent="-57150" algn="l" defTabSz="400050">
            <a:lnSpc>
              <a:spcPct val="90000"/>
            </a:lnSpc>
            <a:spcBef>
              <a:spcPct val="0"/>
            </a:spcBef>
            <a:spcAft>
              <a:spcPct val="15000"/>
            </a:spcAft>
            <a:buChar char="•"/>
          </a:pPr>
          <a:r>
            <a:rPr lang="en-US" sz="900" kern="1200"/>
            <a:t>By prioritizing patient outcomes, value-based models can help pharmacies build stronger, trust-based relationships with patients, aligning financial goals with health improvements</a:t>
          </a:r>
        </a:p>
      </dsp:txBody>
      <dsp:txXfrm rot="-5400000">
        <a:off x="2914215" y="1940464"/>
        <a:ext cx="5157802" cy="425605"/>
      </dsp:txXfrm>
    </dsp:sp>
    <dsp:sp modelId="{62A2A3F0-595B-7B4B-B3E8-C219DDCDEE28}">
      <dsp:nvSpPr>
        <dsp:cNvPr id="0" name=""/>
        <dsp:cNvSpPr/>
      </dsp:nvSpPr>
      <dsp:spPr>
        <a:xfrm>
          <a:off x="0" y="1858483"/>
          <a:ext cx="2914214" cy="58956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a:lnSpc>
              <a:spcPct val="90000"/>
            </a:lnSpc>
            <a:spcBef>
              <a:spcPct val="0"/>
            </a:spcBef>
            <a:spcAft>
              <a:spcPct val="35000"/>
            </a:spcAft>
            <a:buNone/>
          </a:pPr>
          <a:r>
            <a:rPr lang="en-US" sz="1700" kern="1200"/>
            <a:t>Potential for Enhanced Patient Trust</a:t>
          </a:r>
        </a:p>
      </dsp:txBody>
      <dsp:txXfrm>
        <a:off x="28780" y="1887263"/>
        <a:ext cx="2856654" cy="532006"/>
      </dsp:txXfrm>
    </dsp:sp>
    <dsp:sp modelId="{4E393C23-B874-B849-8242-452A87DA39FE}">
      <dsp:nvSpPr>
        <dsp:cNvPr id="0" name=""/>
        <dsp:cNvSpPr/>
      </dsp:nvSpPr>
      <dsp:spPr>
        <a:xfrm rot="5400000">
          <a:off x="5268801" y="181899"/>
          <a:ext cx="471653" cy="5180826"/>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17145" rIns="34290" bIns="17145" numCol="1" spcCol="1270" anchor="ctr" anchorCtr="0">
          <a:noAutofit/>
        </a:bodyPr>
        <a:lstStyle/>
        <a:p>
          <a:pPr marL="57150" lvl="1" indent="-57150" algn="l" defTabSz="400050">
            <a:lnSpc>
              <a:spcPct val="90000"/>
            </a:lnSpc>
            <a:spcBef>
              <a:spcPct val="0"/>
            </a:spcBef>
            <a:spcAft>
              <a:spcPct val="15000"/>
            </a:spcAft>
            <a:buChar char="•"/>
          </a:pPr>
          <a:r>
            <a:rPr lang="en-US" sz="900" kern="1200" dirty="0"/>
            <a:t>Emphasizing preventive care and outcome improvements can reduce overall healthcare costs, benefiting both patients and the healthcare system</a:t>
          </a:r>
        </a:p>
      </dsp:txBody>
      <dsp:txXfrm rot="-5400000">
        <a:off x="2914215" y="2559509"/>
        <a:ext cx="5157802" cy="425605"/>
      </dsp:txXfrm>
    </dsp:sp>
    <dsp:sp modelId="{9123052F-1879-EE4B-B915-04F31967169A}">
      <dsp:nvSpPr>
        <dsp:cNvPr id="0" name=""/>
        <dsp:cNvSpPr/>
      </dsp:nvSpPr>
      <dsp:spPr>
        <a:xfrm>
          <a:off x="0" y="2477528"/>
          <a:ext cx="2914214" cy="58956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a:lnSpc>
              <a:spcPct val="90000"/>
            </a:lnSpc>
            <a:spcBef>
              <a:spcPct val="0"/>
            </a:spcBef>
            <a:spcAft>
              <a:spcPct val="35000"/>
            </a:spcAft>
            <a:buNone/>
          </a:pPr>
          <a:r>
            <a:rPr lang="en-US" sz="1700" kern="1200"/>
            <a:t>Long-Term Cost Savings</a:t>
          </a:r>
        </a:p>
      </dsp:txBody>
      <dsp:txXfrm>
        <a:off x="28780" y="2506308"/>
        <a:ext cx="2856654" cy="53200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52F138-524B-3141-A4A0-B3608C71E7F8}">
      <dsp:nvSpPr>
        <dsp:cNvPr id="0" name=""/>
        <dsp:cNvSpPr/>
      </dsp:nvSpPr>
      <dsp:spPr>
        <a:xfrm>
          <a:off x="0" y="592537"/>
          <a:ext cx="2529700" cy="2023760"/>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t="-13000" b="-1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F99B0DD-7427-A14A-9839-EEA2A43E86F2}">
      <dsp:nvSpPr>
        <dsp:cNvPr id="0" name=""/>
        <dsp:cNvSpPr/>
      </dsp:nvSpPr>
      <dsp:spPr>
        <a:xfrm>
          <a:off x="227673" y="2413921"/>
          <a:ext cx="2251433" cy="708316"/>
        </a:xfrm>
        <a:prstGeom prst="wedgeRectCallout">
          <a:avLst>
            <a:gd name="adj1" fmla="val 20250"/>
            <a:gd name="adj2" fmla="val -607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kern="1200" dirty="0"/>
            <a:t>CMR</a:t>
          </a:r>
        </a:p>
      </dsp:txBody>
      <dsp:txXfrm>
        <a:off x="227673" y="2413921"/>
        <a:ext cx="2251433" cy="708316"/>
      </dsp:txXfrm>
    </dsp:sp>
    <dsp:sp modelId="{FF17018E-DD46-3D40-9B1B-1D76E5E2A886}">
      <dsp:nvSpPr>
        <dsp:cNvPr id="0" name=""/>
        <dsp:cNvSpPr/>
      </dsp:nvSpPr>
      <dsp:spPr>
        <a:xfrm>
          <a:off x="2782670" y="592537"/>
          <a:ext cx="2529700" cy="2023760"/>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t="-13000" b="-1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C7C15BB-BDE0-524E-8FFE-65F70488133B}">
      <dsp:nvSpPr>
        <dsp:cNvPr id="0" name=""/>
        <dsp:cNvSpPr/>
      </dsp:nvSpPr>
      <dsp:spPr>
        <a:xfrm>
          <a:off x="3010343" y="2413921"/>
          <a:ext cx="2251433" cy="708316"/>
        </a:xfrm>
        <a:prstGeom prst="wedgeRectCallout">
          <a:avLst>
            <a:gd name="adj1" fmla="val 20250"/>
            <a:gd name="adj2" fmla="val -607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kern="1200" dirty="0"/>
            <a:t>TMR</a:t>
          </a:r>
        </a:p>
      </dsp:txBody>
      <dsp:txXfrm>
        <a:off x="3010343" y="2413921"/>
        <a:ext cx="2251433" cy="708316"/>
      </dsp:txXfrm>
    </dsp:sp>
    <dsp:sp modelId="{FE3A56AB-8813-264E-B4EF-97EB60BD93BC}">
      <dsp:nvSpPr>
        <dsp:cNvPr id="0" name=""/>
        <dsp:cNvSpPr/>
      </dsp:nvSpPr>
      <dsp:spPr>
        <a:xfrm>
          <a:off x="5565340" y="592537"/>
          <a:ext cx="2529700" cy="2023760"/>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t="-13000" b="-1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D02E9AC-D4A8-E943-8856-9FAC1BE1BB93}">
      <dsp:nvSpPr>
        <dsp:cNvPr id="0" name=""/>
        <dsp:cNvSpPr/>
      </dsp:nvSpPr>
      <dsp:spPr>
        <a:xfrm>
          <a:off x="5793013" y="2413921"/>
          <a:ext cx="2251433" cy="708316"/>
        </a:xfrm>
        <a:prstGeom prst="wedgeRectCallout">
          <a:avLst>
            <a:gd name="adj1" fmla="val 20250"/>
            <a:gd name="adj2" fmla="val -607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kern="1200" dirty="0"/>
            <a:t>MAP</a:t>
          </a:r>
        </a:p>
      </dsp:txBody>
      <dsp:txXfrm>
        <a:off x="5793013" y="2413921"/>
        <a:ext cx="2251433" cy="70831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EB8086-7554-40CF-B1C9-6C7766F4CE24}">
      <dsp:nvSpPr>
        <dsp:cNvPr id="0" name=""/>
        <dsp:cNvSpPr/>
      </dsp:nvSpPr>
      <dsp:spPr>
        <a:xfrm>
          <a:off x="281257" y="742352"/>
          <a:ext cx="865318" cy="865318"/>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0E34716-C20A-4A99-BA8C-5C1C3190F823}">
      <dsp:nvSpPr>
        <dsp:cNvPr id="0" name=""/>
        <dsp:cNvSpPr/>
      </dsp:nvSpPr>
      <dsp:spPr>
        <a:xfrm>
          <a:off x="465669" y="926764"/>
          <a:ext cx="496494" cy="49649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8DF4EDB-F20E-47A7-A9B9-5ABADDCEDC38}">
      <dsp:nvSpPr>
        <dsp:cNvPr id="0" name=""/>
        <dsp:cNvSpPr/>
      </dsp:nvSpPr>
      <dsp:spPr>
        <a:xfrm>
          <a:off x="4639" y="1877196"/>
          <a:ext cx="1418554" cy="567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dirty="0"/>
            <a:t>Advocating for Fair Reimbursement</a:t>
          </a:r>
        </a:p>
      </dsp:txBody>
      <dsp:txXfrm>
        <a:off x="4639" y="1877196"/>
        <a:ext cx="1418554" cy="567421"/>
      </dsp:txXfrm>
    </dsp:sp>
    <dsp:sp modelId="{8A2B4D17-7B4F-4E20-B394-B51AC5DC3A9F}">
      <dsp:nvSpPr>
        <dsp:cNvPr id="0" name=""/>
        <dsp:cNvSpPr/>
      </dsp:nvSpPr>
      <dsp:spPr>
        <a:xfrm>
          <a:off x="1948059" y="742352"/>
          <a:ext cx="865318" cy="865318"/>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2D092EC-6802-4D1C-A21B-0170ECD157CA}">
      <dsp:nvSpPr>
        <dsp:cNvPr id="0" name=""/>
        <dsp:cNvSpPr/>
      </dsp:nvSpPr>
      <dsp:spPr>
        <a:xfrm>
          <a:off x="2132471" y="926764"/>
          <a:ext cx="496494" cy="49649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D2344FE-7164-4718-BB5C-B900891F682F}">
      <dsp:nvSpPr>
        <dsp:cNvPr id="0" name=""/>
        <dsp:cNvSpPr/>
      </dsp:nvSpPr>
      <dsp:spPr>
        <a:xfrm>
          <a:off x="1671441" y="1877196"/>
          <a:ext cx="1418554" cy="567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dirty="0"/>
            <a:t>Effective Communication with Payers</a:t>
          </a:r>
        </a:p>
      </dsp:txBody>
      <dsp:txXfrm>
        <a:off x="1671441" y="1877196"/>
        <a:ext cx="1418554" cy="567421"/>
      </dsp:txXfrm>
    </dsp:sp>
    <dsp:sp modelId="{22DF5D82-C943-4FC2-886F-5B3B7590DDD3}">
      <dsp:nvSpPr>
        <dsp:cNvPr id="0" name=""/>
        <dsp:cNvSpPr/>
      </dsp:nvSpPr>
      <dsp:spPr>
        <a:xfrm>
          <a:off x="3614861" y="742352"/>
          <a:ext cx="865318" cy="865318"/>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C6A08D1-2FB5-45B2-8640-B7D0F8F47AD8}">
      <dsp:nvSpPr>
        <dsp:cNvPr id="0" name=""/>
        <dsp:cNvSpPr/>
      </dsp:nvSpPr>
      <dsp:spPr>
        <a:xfrm>
          <a:off x="3799273" y="926764"/>
          <a:ext cx="496494" cy="49649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0D6B485-602C-4DFE-9953-27FC29A18C12}">
      <dsp:nvSpPr>
        <dsp:cNvPr id="0" name=""/>
        <dsp:cNvSpPr/>
      </dsp:nvSpPr>
      <dsp:spPr>
        <a:xfrm>
          <a:off x="3338243" y="1877196"/>
          <a:ext cx="1418554" cy="567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a:t>Educating Patients on Coverage Options</a:t>
          </a:r>
        </a:p>
      </dsp:txBody>
      <dsp:txXfrm>
        <a:off x="3338243" y="1877196"/>
        <a:ext cx="1418554" cy="567421"/>
      </dsp:txXfrm>
    </dsp:sp>
    <dsp:sp modelId="{1053FB54-062C-4757-B704-E80A5AEA478B}">
      <dsp:nvSpPr>
        <dsp:cNvPr id="0" name=""/>
        <dsp:cNvSpPr/>
      </dsp:nvSpPr>
      <dsp:spPr>
        <a:xfrm>
          <a:off x="5281663" y="742352"/>
          <a:ext cx="865318" cy="865318"/>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DC3FD25-A4BB-4368-B412-C115ACC7AE60}">
      <dsp:nvSpPr>
        <dsp:cNvPr id="0" name=""/>
        <dsp:cNvSpPr/>
      </dsp:nvSpPr>
      <dsp:spPr>
        <a:xfrm>
          <a:off x="5466075" y="926764"/>
          <a:ext cx="496494" cy="49649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46609ED-4434-4D21-8268-240B51FAF706}">
      <dsp:nvSpPr>
        <dsp:cNvPr id="0" name=""/>
        <dsp:cNvSpPr/>
      </dsp:nvSpPr>
      <dsp:spPr>
        <a:xfrm>
          <a:off x="5005044" y="1877196"/>
          <a:ext cx="1418554" cy="567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a:t>Tracking and Documenting Outcomes</a:t>
          </a:r>
        </a:p>
      </dsp:txBody>
      <dsp:txXfrm>
        <a:off x="5005044" y="1877196"/>
        <a:ext cx="1418554" cy="567421"/>
      </dsp:txXfrm>
    </dsp:sp>
    <dsp:sp modelId="{EF58A02A-4116-492A-B8C4-DB86F1221EEC}">
      <dsp:nvSpPr>
        <dsp:cNvPr id="0" name=""/>
        <dsp:cNvSpPr/>
      </dsp:nvSpPr>
      <dsp:spPr>
        <a:xfrm>
          <a:off x="6948464" y="742352"/>
          <a:ext cx="865318" cy="865318"/>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7B6190A-6368-4D3F-B99F-AF6819FF4EE7}">
      <dsp:nvSpPr>
        <dsp:cNvPr id="0" name=""/>
        <dsp:cNvSpPr/>
      </dsp:nvSpPr>
      <dsp:spPr>
        <a:xfrm>
          <a:off x="7132876" y="926764"/>
          <a:ext cx="496494" cy="496494"/>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C34446F-C71C-406E-BB56-799AD205E8AD}">
      <dsp:nvSpPr>
        <dsp:cNvPr id="0" name=""/>
        <dsp:cNvSpPr/>
      </dsp:nvSpPr>
      <dsp:spPr>
        <a:xfrm>
          <a:off x="6671846" y="1877196"/>
          <a:ext cx="1418554" cy="567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dirty="0"/>
            <a:t>Adapting Services to Meet Reimbursement Policies</a:t>
          </a:r>
        </a:p>
      </dsp:txBody>
      <dsp:txXfrm>
        <a:off x="6671846" y="1877196"/>
        <a:ext cx="1418554" cy="567421"/>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BendingPictureCaptionList">
  <dgm:title val=""/>
  <dgm:desc val=""/>
  <dgm:catLst>
    <dgm:cat type="picture" pri="9000"/>
    <dgm:cat type="pictureconvert" pri="9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w" fact="1.11"/>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
        </dgm:alg>
        <dgm:shape xmlns:r="http://schemas.openxmlformats.org/officeDocument/2006/relationships" r:blip="">
          <dgm:adjLst/>
        </dgm:shape>
        <dgm:choose name="Name4">
          <dgm:if name="Name5" func="var" arg="dir" op="equ" val="norm">
            <dgm:constrLst>
              <dgm:constr type="l" for="ch" forName="rect1" refType="w" fact="0"/>
              <dgm:constr type="t" for="ch" forName="rect1" refType="h" fact="0"/>
              <dgm:constr type="w" for="ch" forName="rect1" refType="w"/>
              <dgm:constr type="h" for="ch" forName="rect1" refType="h" fact="0.8"/>
              <dgm:constr type="l" for="ch" forName="wedgeRectCallout1" refType="w" fact="0.09"/>
              <dgm:constr type="t" for="ch" forName="wedgeRectCallout1" refType="h" fact="0.72"/>
              <dgm:constr type="w" for="ch" forName="wedgeRectCallout1" refType="w" fact="0.89"/>
              <dgm:constr type="h" for="ch" forName="wedgeRectCallout1" refType="h" fact="0.28"/>
            </dgm:constrLst>
          </dgm:if>
          <dgm:else name="Name6">
            <dgm:constrLst>
              <dgm:constr type="l" for="ch" forName="rect1" refType="w" fact="0"/>
              <dgm:constr type="t" for="ch" forName="rect1" refType="h" fact="0"/>
              <dgm:constr type="w" for="ch" forName="rect1" refType="w"/>
              <dgm:constr type="h" for="ch" forName="rect1" refType="h" fact="0.8"/>
              <dgm:constr type="l" for="ch" forName="wedgeRectCallout1" refType="w" fact="0.02"/>
              <dgm:constr type="t" for="ch" forName="wedgeRectCallout1" refType="h" fact="0.72"/>
              <dgm:constr type="w" for="ch" forName="wedgeRectCallout1" refType="w" fact="0.89"/>
              <dgm:constr type="h" for="ch" forName="wedgeRectCallout1" refType="h" fact="0.28"/>
            </dgm:constrLst>
          </dgm:else>
        </dgm:choose>
        <dgm:layoutNode name="rect1" styleLbl="bgImgPlace1">
          <dgm:alg type="sp"/>
          <dgm:shape xmlns:r="http://schemas.openxmlformats.org/officeDocument/2006/relationships" type="rect" r:blip="" blipPhldr="1">
            <dgm:adjLst/>
          </dgm:shape>
          <dgm:presOf/>
        </dgm:layoutNode>
        <dgm:layoutNode name="wedgeRectCallout1" styleLbl="node1">
          <dgm:varLst>
            <dgm:bulletEnabled val="1"/>
          </dgm:varLst>
          <dgm:alg type="tx"/>
          <dgm:choose name="Name7">
            <dgm:if name="Name8" func="var" arg="dir" op="equ" val="norm">
              <dgm:shape xmlns:r="http://schemas.openxmlformats.org/officeDocument/2006/relationships" type="wedgeRectCallout" r:blip="">
                <dgm:adjLst>
                  <dgm:adj idx="1" val="0.2025"/>
                  <dgm:adj idx="2" val="-0.607"/>
                </dgm:adjLst>
              </dgm:shape>
            </dgm:if>
            <dgm:else name="Name9">
              <dgm:shape xmlns:r="http://schemas.openxmlformats.org/officeDocument/2006/relationships" type="wedgeRectCallout" r:blip="">
                <dgm:adjLst>
                  <dgm:adj idx="1" val="-0.2025"/>
                  <dgm:adj idx="2" val="-0.607"/>
                </dgm:adjLst>
              </dgm:shape>
            </dgm:else>
          </dgm:choos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73A9C3-438C-BE4C-9B47-00447DA1FF7D}" type="datetimeFigureOut">
              <a:rPr lang="en-US" smtClean="0"/>
              <a:t>11/24/24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4B9F7B-6D2C-D847-BDB0-B95DB96DAEE8}" type="slidenum">
              <a:rPr lang="en-US" smtClean="0"/>
              <a:t>‹#›</a:t>
            </a:fld>
            <a:endParaRPr lang="en-US"/>
          </a:p>
        </p:txBody>
      </p:sp>
    </p:spTree>
    <p:extLst>
      <p:ext uri="{BB962C8B-B14F-4D97-AF65-F5344CB8AC3E}">
        <p14:creationId xmlns:p14="http://schemas.microsoft.com/office/powerpoint/2010/main" val="6813325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224B9F7B-6D2C-D847-BDB0-B95DB96DAEE8}" type="slidenum">
              <a:rPr lang="en-US" smtClean="0"/>
              <a:t>1</a:t>
            </a:fld>
            <a:endParaRPr lang="en-US"/>
          </a:p>
        </p:txBody>
      </p:sp>
    </p:spTree>
    <p:extLst>
      <p:ext uri="{BB962C8B-B14F-4D97-AF65-F5344CB8AC3E}">
        <p14:creationId xmlns:p14="http://schemas.microsoft.com/office/powerpoint/2010/main" val="37867055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b="0" i="0" u="none" strike="noStrike" dirty="0">
              <a:solidFill>
                <a:srgbClr val="000000"/>
              </a:solidFill>
              <a:effectLst/>
            </a:endParaRPr>
          </a:p>
        </p:txBody>
      </p:sp>
      <p:sp>
        <p:nvSpPr>
          <p:cNvPr id="4" name="Slide Number Placeholder 3"/>
          <p:cNvSpPr>
            <a:spLocks noGrp="1"/>
          </p:cNvSpPr>
          <p:nvPr>
            <p:ph type="sldNum" sz="quarter" idx="5"/>
          </p:nvPr>
        </p:nvSpPr>
        <p:spPr/>
        <p:txBody>
          <a:bodyPr/>
          <a:lstStyle/>
          <a:p>
            <a:fld id="{224B9F7B-6D2C-D847-BDB0-B95DB96DAEE8}" type="slidenum">
              <a:rPr lang="en-US" smtClean="0"/>
              <a:t>10</a:t>
            </a:fld>
            <a:endParaRPr lang="en-US"/>
          </a:p>
        </p:txBody>
      </p:sp>
    </p:spTree>
    <p:extLst>
      <p:ext uri="{BB962C8B-B14F-4D97-AF65-F5344CB8AC3E}">
        <p14:creationId xmlns:p14="http://schemas.microsoft.com/office/powerpoint/2010/main" val="42686030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i="0" dirty="0"/>
          </a:p>
        </p:txBody>
      </p:sp>
      <p:sp>
        <p:nvSpPr>
          <p:cNvPr id="4" name="Slide Number Placeholder 3"/>
          <p:cNvSpPr>
            <a:spLocks noGrp="1"/>
          </p:cNvSpPr>
          <p:nvPr>
            <p:ph type="sldNum" sz="quarter" idx="5"/>
          </p:nvPr>
        </p:nvSpPr>
        <p:spPr/>
        <p:txBody>
          <a:bodyPr/>
          <a:lstStyle/>
          <a:p>
            <a:fld id="{224B9F7B-6D2C-D847-BDB0-B95DB96DAEE8}" type="slidenum">
              <a:rPr lang="en-US" smtClean="0"/>
              <a:t>11</a:t>
            </a:fld>
            <a:endParaRPr lang="en-US"/>
          </a:p>
        </p:txBody>
      </p:sp>
    </p:spTree>
    <p:extLst>
      <p:ext uri="{BB962C8B-B14F-4D97-AF65-F5344CB8AC3E}">
        <p14:creationId xmlns:p14="http://schemas.microsoft.com/office/powerpoint/2010/main" val="9297534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4B9F7B-6D2C-D847-BDB0-B95DB96DAEE8}" type="slidenum">
              <a:rPr lang="en-US" smtClean="0"/>
              <a:t>12</a:t>
            </a:fld>
            <a:endParaRPr lang="en-US"/>
          </a:p>
        </p:txBody>
      </p:sp>
    </p:spTree>
    <p:extLst>
      <p:ext uri="{BB962C8B-B14F-4D97-AF65-F5344CB8AC3E}">
        <p14:creationId xmlns:p14="http://schemas.microsoft.com/office/powerpoint/2010/main" val="40420362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24B9F7B-6D2C-D847-BDB0-B95DB96DAEE8}" type="slidenum">
              <a:rPr lang="en-US" smtClean="0"/>
              <a:t>13</a:t>
            </a:fld>
            <a:endParaRPr lang="en-US"/>
          </a:p>
        </p:txBody>
      </p:sp>
    </p:spTree>
    <p:extLst>
      <p:ext uri="{BB962C8B-B14F-4D97-AF65-F5344CB8AC3E}">
        <p14:creationId xmlns:p14="http://schemas.microsoft.com/office/powerpoint/2010/main" val="15309697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i="0" dirty="0"/>
          </a:p>
        </p:txBody>
      </p:sp>
      <p:sp>
        <p:nvSpPr>
          <p:cNvPr id="4" name="Slide Number Placeholder 3"/>
          <p:cNvSpPr>
            <a:spLocks noGrp="1"/>
          </p:cNvSpPr>
          <p:nvPr>
            <p:ph type="sldNum" sz="quarter" idx="5"/>
          </p:nvPr>
        </p:nvSpPr>
        <p:spPr/>
        <p:txBody>
          <a:bodyPr/>
          <a:lstStyle/>
          <a:p>
            <a:fld id="{224B9F7B-6D2C-D847-BDB0-B95DB96DAEE8}" type="slidenum">
              <a:rPr lang="en-US" smtClean="0"/>
              <a:t>14</a:t>
            </a:fld>
            <a:endParaRPr lang="en-US"/>
          </a:p>
        </p:txBody>
      </p:sp>
    </p:spTree>
    <p:extLst>
      <p:ext uri="{BB962C8B-B14F-4D97-AF65-F5344CB8AC3E}">
        <p14:creationId xmlns:p14="http://schemas.microsoft.com/office/powerpoint/2010/main" val="8484690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i="0" dirty="0"/>
          </a:p>
        </p:txBody>
      </p:sp>
      <p:sp>
        <p:nvSpPr>
          <p:cNvPr id="4" name="Slide Number Placeholder 3"/>
          <p:cNvSpPr>
            <a:spLocks noGrp="1"/>
          </p:cNvSpPr>
          <p:nvPr>
            <p:ph type="sldNum" sz="quarter" idx="5"/>
          </p:nvPr>
        </p:nvSpPr>
        <p:spPr/>
        <p:txBody>
          <a:bodyPr/>
          <a:lstStyle/>
          <a:p>
            <a:fld id="{224B9F7B-6D2C-D847-BDB0-B95DB96DAEE8}" type="slidenum">
              <a:rPr lang="en-US" smtClean="0"/>
              <a:t>15</a:t>
            </a:fld>
            <a:endParaRPr lang="en-US"/>
          </a:p>
        </p:txBody>
      </p:sp>
    </p:spTree>
    <p:extLst>
      <p:ext uri="{BB962C8B-B14F-4D97-AF65-F5344CB8AC3E}">
        <p14:creationId xmlns:p14="http://schemas.microsoft.com/office/powerpoint/2010/main" val="40393503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4B9F7B-6D2C-D847-BDB0-B95DB96DAEE8}" type="slidenum">
              <a:rPr lang="en-US" smtClean="0"/>
              <a:t>16</a:t>
            </a:fld>
            <a:endParaRPr lang="en-US"/>
          </a:p>
        </p:txBody>
      </p:sp>
    </p:spTree>
    <p:extLst>
      <p:ext uri="{BB962C8B-B14F-4D97-AF65-F5344CB8AC3E}">
        <p14:creationId xmlns:p14="http://schemas.microsoft.com/office/powerpoint/2010/main" val="37268840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4B9F7B-6D2C-D847-BDB0-B95DB96DAEE8}" type="slidenum">
              <a:rPr lang="en-US" smtClean="0"/>
              <a:t>2</a:t>
            </a:fld>
            <a:endParaRPr lang="en-US"/>
          </a:p>
        </p:txBody>
      </p:sp>
    </p:spTree>
    <p:extLst>
      <p:ext uri="{BB962C8B-B14F-4D97-AF65-F5344CB8AC3E}">
        <p14:creationId xmlns:p14="http://schemas.microsoft.com/office/powerpoint/2010/main" val="5504110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4B9F7B-6D2C-D847-BDB0-B95DB96DAEE8}" type="slidenum">
              <a:rPr lang="en-US" smtClean="0"/>
              <a:t>3</a:t>
            </a:fld>
            <a:endParaRPr lang="en-US"/>
          </a:p>
        </p:txBody>
      </p:sp>
    </p:spTree>
    <p:extLst>
      <p:ext uri="{BB962C8B-B14F-4D97-AF65-F5344CB8AC3E}">
        <p14:creationId xmlns:p14="http://schemas.microsoft.com/office/powerpoint/2010/main" val="22431837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5"/>
          </p:nvPr>
        </p:nvSpPr>
        <p:spPr/>
        <p:txBody>
          <a:bodyPr/>
          <a:lstStyle/>
          <a:p>
            <a:fld id="{224B9F7B-6D2C-D847-BDB0-B95DB96DAEE8}" type="slidenum">
              <a:rPr lang="en-US" smtClean="0"/>
              <a:t>4</a:t>
            </a:fld>
            <a:endParaRPr lang="en-US"/>
          </a:p>
        </p:txBody>
      </p:sp>
    </p:spTree>
    <p:extLst>
      <p:ext uri="{BB962C8B-B14F-4D97-AF65-F5344CB8AC3E}">
        <p14:creationId xmlns:p14="http://schemas.microsoft.com/office/powerpoint/2010/main" val="25846227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4B9F7B-6D2C-D847-BDB0-B95DB96DAEE8}" type="slidenum">
              <a:rPr lang="en-US" smtClean="0"/>
              <a:t>5</a:t>
            </a:fld>
            <a:endParaRPr lang="en-US"/>
          </a:p>
        </p:txBody>
      </p:sp>
    </p:spTree>
    <p:extLst>
      <p:ext uri="{BB962C8B-B14F-4D97-AF65-F5344CB8AC3E}">
        <p14:creationId xmlns:p14="http://schemas.microsoft.com/office/powerpoint/2010/main" val="12448418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4B9F7B-6D2C-D847-BDB0-B95DB96DAEE8}" type="slidenum">
              <a:rPr lang="en-US" smtClean="0"/>
              <a:t>6</a:t>
            </a:fld>
            <a:endParaRPr lang="en-US"/>
          </a:p>
        </p:txBody>
      </p:sp>
    </p:spTree>
    <p:extLst>
      <p:ext uri="{BB962C8B-B14F-4D97-AF65-F5344CB8AC3E}">
        <p14:creationId xmlns:p14="http://schemas.microsoft.com/office/powerpoint/2010/main" val="18366156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5"/>
          </p:nvPr>
        </p:nvSpPr>
        <p:spPr/>
        <p:txBody>
          <a:bodyPr/>
          <a:lstStyle/>
          <a:p>
            <a:fld id="{224B9F7B-6D2C-D847-BDB0-B95DB96DAEE8}" type="slidenum">
              <a:rPr lang="en-US" smtClean="0"/>
              <a:t>7</a:t>
            </a:fld>
            <a:endParaRPr lang="en-US"/>
          </a:p>
        </p:txBody>
      </p:sp>
    </p:spTree>
    <p:extLst>
      <p:ext uri="{BB962C8B-B14F-4D97-AF65-F5344CB8AC3E}">
        <p14:creationId xmlns:p14="http://schemas.microsoft.com/office/powerpoint/2010/main" val="32906697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5"/>
          </p:nvPr>
        </p:nvSpPr>
        <p:spPr/>
        <p:txBody>
          <a:bodyPr/>
          <a:lstStyle/>
          <a:p>
            <a:fld id="{224B9F7B-6D2C-D847-BDB0-B95DB96DAEE8}" type="slidenum">
              <a:rPr lang="en-US" smtClean="0"/>
              <a:t>8</a:t>
            </a:fld>
            <a:endParaRPr lang="en-US"/>
          </a:p>
        </p:txBody>
      </p:sp>
    </p:spTree>
    <p:extLst>
      <p:ext uri="{BB962C8B-B14F-4D97-AF65-F5344CB8AC3E}">
        <p14:creationId xmlns:p14="http://schemas.microsoft.com/office/powerpoint/2010/main" val="3409785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5"/>
          </p:nvPr>
        </p:nvSpPr>
        <p:spPr/>
        <p:txBody>
          <a:bodyPr/>
          <a:lstStyle/>
          <a:p>
            <a:fld id="{224B9F7B-6D2C-D847-BDB0-B95DB96DAEE8}" type="slidenum">
              <a:rPr lang="en-US" smtClean="0"/>
              <a:t>9</a:t>
            </a:fld>
            <a:endParaRPr lang="en-US"/>
          </a:p>
        </p:txBody>
      </p:sp>
    </p:spTree>
    <p:extLst>
      <p:ext uri="{BB962C8B-B14F-4D97-AF65-F5344CB8AC3E}">
        <p14:creationId xmlns:p14="http://schemas.microsoft.com/office/powerpoint/2010/main" val="398053544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descr="A picture containing logo&#10;&#10;Description automatically generated">
            <a:extLst>
              <a:ext uri="{FF2B5EF4-FFF2-40B4-BE49-F238E27FC236}">
                <a16:creationId xmlns:a16="http://schemas.microsoft.com/office/drawing/2014/main" id="{812C7FFE-55C1-5549-AB7E-01E721D2D59B}"/>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2" name="Title 1"/>
          <p:cNvSpPr>
            <a:spLocks noGrp="1"/>
          </p:cNvSpPr>
          <p:nvPr>
            <p:ph type="ctrTitle" hasCustomPrompt="1"/>
          </p:nvPr>
        </p:nvSpPr>
        <p:spPr>
          <a:xfrm>
            <a:off x="805004" y="630307"/>
            <a:ext cx="7088318" cy="1404459"/>
          </a:xfrm>
        </p:spPr>
        <p:txBody>
          <a:bodyPr anchor="b">
            <a:noAutofit/>
          </a:bodyPr>
          <a:lstStyle>
            <a:lvl1pPr algn="l">
              <a:lnSpc>
                <a:spcPct val="80000"/>
              </a:lnSpc>
              <a:defRPr sz="4800" b="1" i="0" baseline="0">
                <a:solidFill>
                  <a:schemeClr val="accent1"/>
                </a:solidFill>
                <a:latin typeface="Arial-BoldMT"/>
                <a:cs typeface="Arial-BoldMT"/>
              </a:defRPr>
            </a:lvl1pPr>
          </a:lstStyle>
          <a:p>
            <a:r>
              <a:rPr lang="en-US" dirty="0"/>
              <a:t>Title goes here</a:t>
            </a:r>
          </a:p>
        </p:txBody>
      </p:sp>
      <p:sp>
        <p:nvSpPr>
          <p:cNvPr id="3" name="Subtitle 2"/>
          <p:cNvSpPr>
            <a:spLocks noGrp="1"/>
          </p:cNvSpPr>
          <p:nvPr>
            <p:ph type="subTitle" idx="1" hasCustomPrompt="1"/>
          </p:nvPr>
        </p:nvSpPr>
        <p:spPr>
          <a:xfrm>
            <a:off x="805004" y="2328870"/>
            <a:ext cx="7088318" cy="1291335"/>
          </a:xfrm>
        </p:spPr>
        <p:txBody>
          <a:bodyPr>
            <a:normAutofit/>
          </a:bodyPr>
          <a:lstStyle>
            <a:lvl1pPr marL="0" indent="0" algn="l">
              <a:buNone/>
              <a:defRPr sz="2800" b="0" i="0" baseline="0">
                <a:solidFill>
                  <a:schemeClr val="tx2"/>
                </a:solidFill>
                <a:latin typeface="+mn-lt"/>
                <a:cs typeface="Arial-BoldM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Speaker Name</a:t>
            </a:r>
          </a:p>
          <a:p>
            <a:r>
              <a:rPr lang="en-US" dirty="0"/>
              <a:t>College or Department</a:t>
            </a:r>
          </a:p>
        </p:txBody>
      </p:sp>
    </p:spTree>
    <p:extLst>
      <p:ext uri="{BB962C8B-B14F-4D97-AF65-F5344CB8AC3E}">
        <p14:creationId xmlns:p14="http://schemas.microsoft.com/office/powerpoint/2010/main" val="10085529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706929" y="1205567"/>
            <a:ext cx="8095041" cy="3714775"/>
          </a:xfrm>
        </p:spPr>
        <p:txBody>
          <a:bodyPr/>
          <a:lstStyle>
            <a:lvl1pPr>
              <a:lnSpc>
                <a:spcPct val="90000"/>
              </a:lnSpc>
              <a:defRPr/>
            </a:lvl1pPr>
            <a:lvl2pPr>
              <a:lnSpc>
                <a:spcPct val="90000"/>
              </a:lnSpc>
              <a:defRPr sz="2400">
                <a:latin typeface="Arial"/>
                <a:cs typeface="Arial"/>
              </a:defRPr>
            </a:lvl2pPr>
            <a:lvl3pPr>
              <a:lnSpc>
                <a:spcPct val="90000"/>
              </a:lnSpc>
              <a:defRPr sz="2400"/>
            </a:lvl3pPr>
            <a:lvl4pPr>
              <a:lnSpc>
                <a:spcPct val="90000"/>
              </a:lnSpc>
              <a:defRPr sz="2000"/>
            </a:lvl4pPr>
            <a:lvl5pPr>
              <a:lnSpc>
                <a:spcPct val="90000"/>
              </a:lnSpc>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1">
            <a:extLst>
              <a:ext uri="{FF2B5EF4-FFF2-40B4-BE49-F238E27FC236}">
                <a16:creationId xmlns:a16="http://schemas.microsoft.com/office/drawing/2014/main" id="{56EC772F-B9BF-784F-AD7D-9FE977C6E79C}"/>
              </a:ext>
            </a:extLst>
          </p:cNvPr>
          <p:cNvSpPr>
            <a:spLocks noGrp="1"/>
          </p:cNvSpPr>
          <p:nvPr>
            <p:ph type="title"/>
          </p:nvPr>
        </p:nvSpPr>
        <p:spPr>
          <a:xfrm>
            <a:off x="706930" y="180607"/>
            <a:ext cx="8095037" cy="922351"/>
          </a:xfrm>
        </p:spPr>
        <p:txBody>
          <a:bodyPr tIns="0" bIns="0"/>
          <a:lstStyle>
            <a:lvl1pPr>
              <a:defRPr sz="3600">
                <a:solidFill>
                  <a:srgbClr val="AD122A"/>
                </a:solidFill>
              </a:defRPr>
            </a:lvl1pPr>
          </a:lstStyle>
          <a:p>
            <a:r>
              <a:rPr lang="en-US" dirty="0"/>
              <a:t>Click to edit Master title style</a:t>
            </a:r>
          </a:p>
        </p:txBody>
      </p:sp>
    </p:spTree>
    <p:extLst>
      <p:ext uri="{BB962C8B-B14F-4D97-AF65-F5344CB8AC3E}">
        <p14:creationId xmlns:p14="http://schemas.microsoft.com/office/powerpoint/2010/main" val="20332756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Slide – Two Colum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06929" y="1214277"/>
            <a:ext cx="3991763" cy="3706065"/>
          </a:xfrm>
        </p:spPr>
        <p:txBody>
          <a:bodyPr anchor="t">
            <a:normAutofit/>
          </a:bodyPr>
          <a:lstStyle>
            <a:lvl1pPr marL="0" indent="0">
              <a:buNone/>
              <a:defRPr sz="2400" b="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5" name="Text Placeholder 2"/>
          <p:cNvSpPr>
            <a:spLocks noGrp="1"/>
          </p:cNvSpPr>
          <p:nvPr>
            <p:ph type="body" idx="14"/>
          </p:nvPr>
        </p:nvSpPr>
        <p:spPr>
          <a:xfrm>
            <a:off x="4810205" y="1214278"/>
            <a:ext cx="3991763" cy="3706064"/>
          </a:xfrm>
        </p:spPr>
        <p:txBody>
          <a:bodyPr anchor="t">
            <a:normAutofit/>
          </a:bodyPr>
          <a:lstStyle>
            <a:lvl1pPr marL="0" indent="0">
              <a:buNone/>
              <a:defRPr sz="2400" b="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7" name="Title 1">
            <a:extLst>
              <a:ext uri="{FF2B5EF4-FFF2-40B4-BE49-F238E27FC236}">
                <a16:creationId xmlns:a16="http://schemas.microsoft.com/office/drawing/2014/main" id="{B6EDA1F8-EC5D-0D44-A93D-FC0505C4538C}"/>
              </a:ext>
            </a:extLst>
          </p:cNvPr>
          <p:cNvSpPr>
            <a:spLocks noGrp="1"/>
          </p:cNvSpPr>
          <p:nvPr>
            <p:ph type="title"/>
          </p:nvPr>
        </p:nvSpPr>
        <p:spPr>
          <a:xfrm>
            <a:off x="706930" y="180607"/>
            <a:ext cx="8095037" cy="922351"/>
          </a:xfrm>
        </p:spPr>
        <p:txBody>
          <a:bodyPr tIns="0" bIns="0"/>
          <a:lstStyle>
            <a:lvl1pPr>
              <a:defRPr sz="3600">
                <a:solidFill>
                  <a:srgbClr val="AD122A"/>
                </a:solidFill>
              </a:defRPr>
            </a:lvl1pPr>
          </a:lstStyle>
          <a:p>
            <a:r>
              <a:rPr lang="en-US" dirty="0"/>
              <a:t>Click to edit Master title style</a:t>
            </a:r>
          </a:p>
        </p:txBody>
      </p:sp>
    </p:spTree>
    <p:extLst>
      <p:ext uri="{BB962C8B-B14F-4D97-AF65-F5344CB8AC3E}">
        <p14:creationId xmlns:p14="http://schemas.microsoft.com/office/powerpoint/2010/main" val="185034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lide w/ Imag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02922" y="1214278"/>
            <a:ext cx="3146780" cy="3688648"/>
          </a:xfrm>
        </p:spPr>
        <p:txBody>
          <a:bodyPr anchor="t">
            <a:normAutofit/>
          </a:bodyPr>
          <a:lstStyle>
            <a:lvl1pPr marL="0" indent="0">
              <a:buNone/>
              <a:defRPr sz="2400" b="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5" name="Picture Placeholder 4"/>
          <p:cNvSpPr>
            <a:spLocks noGrp="1"/>
          </p:cNvSpPr>
          <p:nvPr>
            <p:ph type="pic" sz="quarter" idx="10"/>
          </p:nvPr>
        </p:nvSpPr>
        <p:spPr>
          <a:xfrm>
            <a:off x="3980328" y="1222919"/>
            <a:ext cx="4822359" cy="2911091"/>
          </a:xfrm>
        </p:spPr>
        <p:txBody>
          <a:bodyPr/>
          <a:lstStyle/>
          <a:p>
            <a:endParaRPr lang="en-US"/>
          </a:p>
        </p:txBody>
      </p:sp>
      <p:sp>
        <p:nvSpPr>
          <p:cNvPr id="7" name="Title 1">
            <a:extLst>
              <a:ext uri="{FF2B5EF4-FFF2-40B4-BE49-F238E27FC236}">
                <a16:creationId xmlns:a16="http://schemas.microsoft.com/office/drawing/2014/main" id="{B676CA74-AF2D-6E4A-B00D-2E0493FB83C5}"/>
              </a:ext>
            </a:extLst>
          </p:cNvPr>
          <p:cNvSpPr>
            <a:spLocks noGrp="1"/>
          </p:cNvSpPr>
          <p:nvPr>
            <p:ph type="title"/>
          </p:nvPr>
        </p:nvSpPr>
        <p:spPr>
          <a:xfrm>
            <a:off x="706930" y="180607"/>
            <a:ext cx="8095037" cy="922351"/>
          </a:xfrm>
        </p:spPr>
        <p:txBody>
          <a:bodyPr tIns="0" bIns="0"/>
          <a:lstStyle>
            <a:lvl1pPr>
              <a:defRPr sz="3600">
                <a:solidFill>
                  <a:srgbClr val="AD122A"/>
                </a:solidFill>
              </a:defRPr>
            </a:lvl1pPr>
          </a:lstStyle>
          <a:p>
            <a:r>
              <a:rPr lang="en-US" dirty="0"/>
              <a:t>Click to edit Master title style</a:t>
            </a:r>
          </a:p>
        </p:txBody>
      </p:sp>
    </p:spTree>
    <p:extLst>
      <p:ext uri="{BB962C8B-B14F-4D97-AF65-F5344CB8AC3E}">
        <p14:creationId xmlns:p14="http://schemas.microsoft.com/office/powerpoint/2010/main" val="7541256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Slide w/ Subhea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06928" y="1761404"/>
            <a:ext cx="8095041" cy="3141522"/>
          </a:xfrm>
        </p:spPr>
        <p:txBody>
          <a:bodyPr anchor="t">
            <a:normAutofit/>
          </a:bodyPr>
          <a:lstStyle>
            <a:lvl1pPr marL="0" indent="0">
              <a:buNone/>
              <a:defRPr sz="2400" b="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Text Placeholder 3"/>
          <p:cNvSpPr>
            <a:spLocks noGrp="1"/>
          </p:cNvSpPr>
          <p:nvPr>
            <p:ph type="body" sz="quarter" idx="10"/>
          </p:nvPr>
        </p:nvSpPr>
        <p:spPr>
          <a:xfrm>
            <a:off x="706930" y="1184413"/>
            <a:ext cx="8095040" cy="481576"/>
          </a:xfrm>
        </p:spPr>
        <p:txBody>
          <a:bodyPr anchor="ctr"/>
          <a:lstStyle>
            <a:lvl1pPr>
              <a:defRPr b="1">
                <a:solidFill>
                  <a:schemeClr val="tx1"/>
                </a:solidFill>
              </a:defRPr>
            </a:lvl1pPr>
          </a:lstStyle>
          <a:p>
            <a:pPr lvl="0"/>
            <a:r>
              <a:rPr lang="en-US" dirty="0"/>
              <a:t>Click to edit Master text styles</a:t>
            </a:r>
          </a:p>
        </p:txBody>
      </p:sp>
      <p:sp>
        <p:nvSpPr>
          <p:cNvPr id="5" name="Title 1">
            <a:extLst>
              <a:ext uri="{FF2B5EF4-FFF2-40B4-BE49-F238E27FC236}">
                <a16:creationId xmlns:a16="http://schemas.microsoft.com/office/drawing/2014/main" id="{C7AD60D5-E043-474E-B27C-4D822F2F6A25}"/>
              </a:ext>
            </a:extLst>
          </p:cNvPr>
          <p:cNvSpPr>
            <a:spLocks noGrp="1"/>
          </p:cNvSpPr>
          <p:nvPr>
            <p:ph type="title"/>
          </p:nvPr>
        </p:nvSpPr>
        <p:spPr>
          <a:xfrm>
            <a:off x="706930" y="180607"/>
            <a:ext cx="8095037" cy="922351"/>
          </a:xfrm>
        </p:spPr>
        <p:txBody>
          <a:bodyPr tIns="0" bIns="0"/>
          <a:lstStyle>
            <a:lvl1pPr>
              <a:defRPr sz="3600">
                <a:solidFill>
                  <a:srgbClr val="AD122A"/>
                </a:solidFill>
              </a:defRPr>
            </a:lvl1pPr>
          </a:lstStyle>
          <a:p>
            <a:r>
              <a:rPr lang="en-US" dirty="0"/>
              <a:t>Click to edit Master title style</a:t>
            </a:r>
          </a:p>
        </p:txBody>
      </p:sp>
    </p:spTree>
    <p:extLst>
      <p:ext uri="{BB962C8B-B14F-4D97-AF65-F5344CB8AC3E}">
        <p14:creationId xmlns:p14="http://schemas.microsoft.com/office/powerpoint/2010/main" val="185034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3879" y="1598065"/>
            <a:ext cx="8306440" cy="1206830"/>
          </a:xfrm>
        </p:spPr>
        <p:txBody>
          <a:bodyPr/>
          <a:lstStyle>
            <a:lvl1pPr algn="ctr">
              <a:defRPr baseline="0">
                <a:solidFill>
                  <a:srgbClr val="AD122A"/>
                </a:solidFill>
              </a:defRPr>
            </a:lvl1pPr>
          </a:lstStyle>
          <a:p>
            <a:r>
              <a:rPr lang="en-US" dirty="0"/>
              <a:t>Subhead/ </a:t>
            </a:r>
            <a:br>
              <a:rPr lang="en-US" dirty="0"/>
            </a:br>
            <a:r>
              <a:rPr lang="en-US" dirty="0"/>
              <a:t>Section Header</a:t>
            </a:r>
          </a:p>
        </p:txBody>
      </p:sp>
    </p:spTree>
    <p:extLst>
      <p:ext uri="{BB962C8B-B14F-4D97-AF65-F5344CB8AC3E}">
        <p14:creationId xmlns:p14="http://schemas.microsoft.com/office/powerpoint/2010/main" val="10554488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d Slide">
    <p:spTree>
      <p:nvGrpSpPr>
        <p:cNvPr id="1" name=""/>
        <p:cNvGrpSpPr/>
        <p:nvPr/>
      </p:nvGrpSpPr>
      <p:grpSpPr>
        <a:xfrm>
          <a:off x="0" y="0"/>
          <a:ext cx="0" cy="0"/>
          <a:chOff x="0" y="0"/>
          <a:chExt cx="0" cy="0"/>
        </a:xfrm>
      </p:grpSpPr>
      <p:pic>
        <p:nvPicPr>
          <p:cNvPr id="3" name="Picture 2" descr="A picture containing logo&#10;&#10;Description automatically generated">
            <a:extLst>
              <a:ext uri="{FF2B5EF4-FFF2-40B4-BE49-F238E27FC236}">
                <a16:creationId xmlns:a16="http://schemas.microsoft.com/office/drawing/2014/main" id="{5FADF7A8-EB19-034E-9B98-769F0EEA5D7C}"/>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1761911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6" name="Picture 5" descr="Background pattern&#10;&#10;Description automatically generated with low confidence">
            <a:extLst>
              <a:ext uri="{FF2B5EF4-FFF2-40B4-BE49-F238E27FC236}">
                <a16:creationId xmlns:a16="http://schemas.microsoft.com/office/drawing/2014/main" id="{8528F610-B62D-6242-87AA-B7C4D22AB1CA}"/>
              </a:ext>
            </a:extLst>
          </p:cNvPr>
          <p:cNvPicPr>
            <a:picLocks noChangeAspect="1"/>
          </p:cNvPicPr>
          <p:nvPr userDrawn="1"/>
        </p:nvPicPr>
        <p:blipFill>
          <a:blip r:embed="rId9" cstate="hq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2" name="Title Placeholder 1"/>
          <p:cNvSpPr>
            <a:spLocks noGrp="1"/>
          </p:cNvSpPr>
          <p:nvPr>
            <p:ph type="title"/>
          </p:nvPr>
        </p:nvSpPr>
        <p:spPr>
          <a:xfrm>
            <a:off x="676194" y="154483"/>
            <a:ext cx="8125775" cy="922352"/>
          </a:xfrm>
          <a:prstGeom prst="rect">
            <a:avLst/>
          </a:prstGeom>
        </p:spPr>
        <p:txBody>
          <a:bodyPr vert="horz" lIns="91440" tIns="0" rIns="91440" bIns="0" rtlCol="0" anchor="ctr">
            <a:noAutofit/>
          </a:bodyPr>
          <a:lstStyle/>
          <a:p>
            <a:r>
              <a:rPr lang="en-US" dirty="0"/>
              <a:t>Headline</a:t>
            </a:r>
          </a:p>
        </p:txBody>
      </p:sp>
      <p:sp>
        <p:nvSpPr>
          <p:cNvPr id="3" name="Text Placeholder 2"/>
          <p:cNvSpPr>
            <a:spLocks noGrp="1"/>
          </p:cNvSpPr>
          <p:nvPr>
            <p:ph type="body" idx="1"/>
          </p:nvPr>
        </p:nvSpPr>
        <p:spPr>
          <a:xfrm>
            <a:off x="676194" y="1178033"/>
            <a:ext cx="8125777" cy="3681349"/>
          </a:xfrm>
          <a:prstGeom prst="rect">
            <a:avLst/>
          </a:prstGeom>
        </p:spPr>
        <p:txBody>
          <a:bodyPr vert="horz" lIns="91440" tIns="45720" rIns="91440" bIns="45720" rtlCol="0">
            <a:normAutofit/>
          </a:bodyPr>
          <a:lstStyle/>
          <a:p>
            <a:pPr lvl="0"/>
            <a:r>
              <a:rPr lang="en-US" dirty="0"/>
              <a:t>Content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91905964"/>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1" r:id="rId3"/>
    <p:sldLayoutId id="2147483745" r:id="rId4"/>
    <p:sldLayoutId id="2147483728" r:id="rId5"/>
    <p:sldLayoutId id="2147483744" r:id="rId6"/>
    <p:sldLayoutId id="2147483743" r:id="rId7"/>
  </p:sldLayoutIdLst>
  <p:txStyles>
    <p:titleStyle>
      <a:lvl1pPr algn="l" defTabSz="457200" rtl="0" eaLnBrk="1" latinLnBrk="0" hangingPunct="1">
        <a:lnSpc>
          <a:spcPct val="90000"/>
        </a:lnSpc>
        <a:spcBef>
          <a:spcPct val="0"/>
        </a:spcBef>
        <a:buNone/>
        <a:defRPr sz="3600" b="1" i="0" kern="1200" baseline="0">
          <a:solidFill>
            <a:srgbClr val="AD122A"/>
          </a:solidFill>
          <a:latin typeface="Arial"/>
          <a:ea typeface="+mj-ea"/>
          <a:cs typeface="Arial"/>
        </a:defRPr>
      </a:lvl1pPr>
    </p:titleStyle>
    <p:bodyStyle>
      <a:lvl1pPr marL="0" indent="0" algn="l" defTabSz="457200" rtl="0" eaLnBrk="1" latinLnBrk="0" hangingPunct="1">
        <a:lnSpc>
          <a:spcPct val="90000"/>
        </a:lnSpc>
        <a:spcBef>
          <a:spcPct val="20000"/>
        </a:spcBef>
        <a:buFontTx/>
        <a:buNone/>
        <a:defRPr sz="2400" kern="1200">
          <a:solidFill>
            <a:schemeClr val="tx1"/>
          </a:solidFill>
          <a:latin typeface="Arial"/>
          <a:ea typeface="+mn-ea"/>
          <a:cs typeface="Arial"/>
        </a:defRPr>
      </a:lvl1pPr>
      <a:lvl2pPr marL="458788" indent="-287338" algn="l" defTabSz="457200" rtl="0" eaLnBrk="1" latinLnBrk="0" hangingPunct="1">
        <a:spcBef>
          <a:spcPct val="20000"/>
        </a:spcBef>
        <a:buFont typeface="Wingdings" charset="2"/>
        <a:buChar char="§"/>
        <a:tabLst/>
        <a:defRPr sz="2400" kern="1200">
          <a:solidFill>
            <a:schemeClr val="tx1"/>
          </a:solidFill>
          <a:latin typeface="+mn-lt"/>
          <a:ea typeface="+mn-ea"/>
          <a:cs typeface="+mn-cs"/>
        </a:defRPr>
      </a:lvl2pPr>
      <a:lvl3pPr marL="747713" indent="-227013" algn="l" defTabSz="457200" rtl="0" eaLnBrk="1" latinLnBrk="0" hangingPunct="1">
        <a:lnSpc>
          <a:spcPct val="90000"/>
        </a:lnSpc>
        <a:spcBef>
          <a:spcPct val="20000"/>
        </a:spcBef>
        <a:buFont typeface="Arial"/>
        <a:buChar char="•"/>
        <a:tabLst/>
        <a:defRPr sz="2400" kern="1200">
          <a:solidFill>
            <a:schemeClr val="tx1"/>
          </a:solidFill>
          <a:latin typeface="Arial"/>
          <a:ea typeface="+mn-ea"/>
          <a:cs typeface="Arial"/>
        </a:defRPr>
      </a:lvl3pPr>
      <a:lvl4pPr marL="1090613" indent="-233363" algn="l" defTabSz="457200" rtl="0" eaLnBrk="1" latinLnBrk="0" hangingPunct="1">
        <a:lnSpc>
          <a:spcPct val="90000"/>
        </a:lnSpc>
        <a:spcBef>
          <a:spcPct val="20000"/>
        </a:spcBef>
        <a:buFont typeface="Arial"/>
        <a:buChar char="–"/>
        <a:tabLst/>
        <a:defRPr sz="2000" kern="1200">
          <a:solidFill>
            <a:schemeClr val="tx1"/>
          </a:solidFill>
          <a:latin typeface="Arial"/>
          <a:ea typeface="+mn-ea"/>
          <a:cs typeface="Arial"/>
        </a:defRPr>
      </a:lvl4pPr>
      <a:lvl5pPr marL="1371600" indent="-254000" algn="l" defTabSz="457200" rtl="0" eaLnBrk="1" latinLnBrk="0" hangingPunct="1">
        <a:lnSpc>
          <a:spcPct val="90000"/>
        </a:lnSpc>
        <a:spcBef>
          <a:spcPct val="20000"/>
        </a:spcBef>
        <a:buFont typeface="Arial"/>
        <a:buChar char="»"/>
        <a:tabLst/>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hyperlink" Target="https://info.rxsafe.com/blog/pharmacy-deserts-challenge-and-opportunity"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05003" y="630307"/>
            <a:ext cx="8283337" cy="1404459"/>
          </a:xfrm>
        </p:spPr>
        <p:txBody>
          <a:bodyPr/>
          <a:lstStyle/>
          <a:p>
            <a:r>
              <a:rPr lang="en-US" dirty="0"/>
              <a:t>Reimbursement Methods for Community Pharmacy Practices</a:t>
            </a:r>
          </a:p>
        </p:txBody>
      </p:sp>
      <p:sp>
        <p:nvSpPr>
          <p:cNvPr id="3" name="Subtitle 2"/>
          <p:cNvSpPr>
            <a:spLocks noGrp="1"/>
          </p:cNvSpPr>
          <p:nvPr>
            <p:ph type="subTitle" idx="1"/>
          </p:nvPr>
        </p:nvSpPr>
        <p:spPr/>
        <p:txBody>
          <a:bodyPr/>
          <a:lstStyle/>
          <a:p>
            <a:r>
              <a:rPr lang="en-US" b="1" dirty="0"/>
              <a:t>Chase Dye, MBA, MHA, </a:t>
            </a:r>
            <a:r>
              <a:rPr lang="en-US" b="1" dirty="0" err="1"/>
              <a:t>CPhT</a:t>
            </a:r>
            <a:r>
              <a:rPr lang="en-US" b="1" dirty="0"/>
              <a:t>-Adv</a:t>
            </a:r>
          </a:p>
          <a:p>
            <a:r>
              <a:rPr lang="en-US" dirty="0"/>
              <a:t>November 24, 2024</a:t>
            </a:r>
          </a:p>
        </p:txBody>
      </p:sp>
    </p:spTree>
    <p:extLst>
      <p:ext uri="{BB962C8B-B14F-4D97-AF65-F5344CB8AC3E}">
        <p14:creationId xmlns:p14="http://schemas.microsoft.com/office/powerpoint/2010/main" val="18073283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864E93A-E5B9-F0A2-5CB2-F29E151D69A5}"/>
              </a:ext>
            </a:extLst>
          </p:cNvPr>
          <p:cNvSpPr>
            <a:spLocks noGrp="1"/>
          </p:cNvSpPr>
          <p:nvPr>
            <p:ph type="title"/>
          </p:nvPr>
        </p:nvSpPr>
        <p:spPr>
          <a:xfrm>
            <a:off x="706930" y="180607"/>
            <a:ext cx="8095037" cy="922351"/>
          </a:xfrm>
        </p:spPr>
        <p:txBody>
          <a:bodyPr anchor="ctr">
            <a:normAutofit/>
          </a:bodyPr>
          <a:lstStyle/>
          <a:p>
            <a:r>
              <a:rPr lang="en-US" sz="3300"/>
              <a:t>Medication Therapy Management and Reimbursement</a:t>
            </a:r>
          </a:p>
        </p:txBody>
      </p:sp>
      <p:graphicFrame>
        <p:nvGraphicFramePr>
          <p:cNvPr id="5" name="Content Placeholder 1">
            <a:extLst>
              <a:ext uri="{FF2B5EF4-FFF2-40B4-BE49-F238E27FC236}">
                <a16:creationId xmlns:a16="http://schemas.microsoft.com/office/drawing/2014/main" id="{17C1A53F-AFAC-7CA9-79F3-A395AA626D17}"/>
              </a:ext>
            </a:extLst>
          </p:cNvPr>
          <p:cNvGraphicFramePr>
            <a:graphicFrameLocks noGrp="1"/>
          </p:cNvGraphicFramePr>
          <p:nvPr>
            <p:ph idx="1"/>
            <p:extLst>
              <p:ext uri="{D42A27DB-BD31-4B8C-83A1-F6EECF244321}">
                <p14:modId xmlns:p14="http://schemas.microsoft.com/office/powerpoint/2010/main" val="1585015433"/>
              </p:ext>
            </p:extLst>
          </p:nvPr>
        </p:nvGraphicFramePr>
        <p:xfrm>
          <a:off x="706929" y="1205567"/>
          <a:ext cx="8095041" cy="37147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24692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6F52F138-524B-3141-A4A0-B3608C71E7F8}"/>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graphicEl>
                                              <a:dgm id="{4F99B0DD-7427-A14A-9839-EEA2A43E86F2}"/>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graphicEl>
                                              <a:dgm id="{FF17018E-DD46-3D40-9B1B-1D76E5E2A886}"/>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graphicEl>
                                              <a:dgm id="{6C7C15BB-BDE0-524E-8FFE-65F70488133B}"/>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graphicEl>
                                              <a:dgm id="{FE3A56AB-8813-264E-B4EF-97EB60BD93BC}"/>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graphicEl>
                                              <a:dgm id="{BD02E9AC-D4A8-E943-8856-9FAC1BE1BB93}"/>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8888A0D-EAF4-201D-CB6F-F8B02ACDC1F9}"/>
              </a:ext>
            </a:extLst>
          </p:cNvPr>
          <p:cNvSpPr>
            <a:spLocks noGrp="1"/>
          </p:cNvSpPr>
          <p:nvPr>
            <p:ph type="body" idx="1"/>
          </p:nvPr>
        </p:nvSpPr>
        <p:spPr>
          <a:xfrm>
            <a:off x="702922" y="1214278"/>
            <a:ext cx="3146780" cy="3688648"/>
          </a:xfrm>
        </p:spPr>
        <p:txBody>
          <a:bodyPr anchor="t">
            <a:normAutofit/>
          </a:bodyPr>
          <a:lstStyle/>
          <a:p>
            <a:pPr marL="342900" indent="-342900">
              <a:buFont typeface="Arial" panose="020B0604020202020204" pitchFamily="34" charset="0"/>
              <a:buChar char="•"/>
            </a:pPr>
            <a:r>
              <a:rPr lang="en-US" dirty="0"/>
              <a:t>Pharmacy Deserts</a:t>
            </a:r>
          </a:p>
          <a:p>
            <a:pPr marL="342900" indent="-342900">
              <a:buFont typeface="Arial" panose="020B0604020202020204" pitchFamily="34" charset="0"/>
              <a:buChar char="•"/>
            </a:pPr>
            <a:r>
              <a:rPr lang="en-US" dirty="0"/>
              <a:t>Impact on Vaccination Rates</a:t>
            </a:r>
          </a:p>
          <a:p>
            <a:pPr marL="342900" indent="-342900">
              <a:buFont typeface="Arial" panose="020B0604020202020204" pitchFamily="34" charset="0"/>
              <a:buChar char="•"/>
            </a:pPr>
            <a:r>
              <a:rPr lang="en-US" dirty="0"/>
              <a:t>Reimbursement Challenges</a:t>
            </a:r>
          </a:p>
        </p:txBody>
      </p:sp>
      <p:sp>
        <p:nvSpPr>
          <p:cNvPr id="3" name="Title 2">
            <a:extLst>
              <a:ext uri="{FF2B5EF4-FFF2-40B4-BE49-F238E27FC236}">
                <a16:creationId xmlns:a16="http://schemas.microsoft.com/office/drawing/2014/main" id="{E2B387DD-BC1B-1004-CDC5-8D4F7818EFD7}"/>
              </a:ext>
            </a:extLst>
          </p:cNvPr>
          <p:cNvSpPr>
            <a:spLocks noGrp="1"/>
          </p:cNvSpPr>
          <p:nvPr>
            <p:ph type="title"/>
          </p:nvPr>
        </p:nvSpPr>
        <p:spPr>
          <a:xfrm>
            <a:off x="706930" y="180607"/>
            <a:ext cx="8095037" cy="922351"/>
          </a:xfrm>
        </p:spPr>
        <p:txBody>
          <a:bodyPr anchor="ctr">
            <a:normAutofit/>
          </a:bodyPr>
          <a:lstStyle/>
          <a:p>
            <a:r>
              <a:rPr lang="en-US" sz="2800" dirty="0"/>
              <a:t>Case: "Equitable Access and Reimbursement for Pharmacy-Based Services" (</a:t>
            </a:r>
            <a:r>
              <a:rPr lang="en-US" sz="2800" dirty="0" err="1"/>
              <a:t>UWash</a:t>
            </a:r>
            <a:r>
              <a:rPr lang="en-US" sz="2800" dirty="0"/>
              <a:t>)</a:t>
            </a:r>
          </a:p>
        </p:txBody>
      </p:sp>
      <p:pic>
        <p:nvPicPr>
          <p:cNvPr id="8" name="Picture Placeholder 7" descr="A map of the united states&#10;&#10;Description automatically generated">
            <a:extLst>
              <a:ext uri="{FF2B5EF4-FFF2-40B4-BE49-F238E27FC236}">
                <a16:creationId xmlns:a16="http://schemas.microsoft.com/office/drawing/2014/main" id="{42C236FB-D88C-353A-BCB3-17FC439CC599}"/>
              </a:ext>
            </a:extLst>
          </p:cNvPr>
          <p:cNvPicPr>
            <a:picLocks noGrp="1" noChangeAspect="1"/>
          </p:cNvPicPr>
          <p:nvPr>
            <p:ph type="pic" sz="quarter" idx="10"/>
          </p:nvPr>
        </p:nvPicPr>
        <p:blipFill>
          <a:blip r:embed="rId3">
            <a:extLst>
              <a:ext uri="{837473B0-CC2E-450A-ABE3-18F120FF3D39}">
                <a1611:picAttrSrcUrl xmlns:a1611="http://schemas.microsoft.com/office/drawing/2016/11/main" r:id="rId4"/>
              </a:ext>
            </a:extLst>
          </a:blip>
          <a:srcRect t="14260" b="14260"/>
          <a:stretch>
            <a:fillRect/>
          </a:stretch>
        </p:blipFill>
        <p:spPr/>
      </p:pic>
    </p:spTree>
    <p:extLst>
      <p:ext uri="{BB962C8B-B14F-4D97-AF65-F5344CB8AC3E}">
        <p14:creationId xmlns:p14="http://schemas.microsoft.com/office/powerpoint/2010/main" val="1124625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CE76ECA0-D404-998B-282F-5A9DBF043D7D}"/>
              </a:ext>
            </a:extLst>
          </p:cNvPr>
          <p:cNvSpPr>
            <a:spLocks noGrp="1"/>
          </p:cNvSpPr>
          <p:nvPr>
            <p:ph idx="1"/>
          </p:nvPr>
        </p:nvSpPr>
        <p:spPr/>
        <p:txBody>
          <a:bodyPr/>
          <a:lstStyle/>
          <a:p>
            <a:pPr marL="342900" indent="-342900">
              <a:buFont typeface="Arial" panose="020B0604020202020204" pitchFamily="34" charset="0"/>
              <a:buChar char="•"/>
            </a:pPr>
            <a:r>
              <a:rPr lang="en-US" dirty="0"/>
              <a:t>Discuss case with prompt</a:t>
            </a:r>
          </a:p>
          <a:p>
            <a:pPr marL="342900" indent="-342900">
              <a:buFont typeface="Arial" panose="020B0604020202020204" pitchFamily="34" charset="0"/>
              <a:buChar char="•"/>
            </a:pPr>
            <a:r>
              <a:rPr lang="en-US" dirty="0"/>
              <a:t>Apply to real world setting</a:t>
            </a:r>
          </a:p>
          <a:p>
            <a:pPr marL="342900" indent="-342900">
              <a:buFont typeface="Arial" panose="020B0604020202020204" pitchFamily="34" charset="0"/>
              <a:buChar char="•"/>
            </a:pPr>
            <a:r>
              <a:rPr lang="en-US" dirty="0"/>
              <a:t>Broken up into Teams groups for 7 minutes</a:t>
            </a:r>
          </a:p>
        </p:txBody>
      </p:sp>
      <p:sp>
        <p:nvSpPr>
          <p:cNvPr id="5" name="Title 4">
            <a:extLst>
              <a:ext uri="{FF2B5EF4-FFF2-40B4-BE49-F238E27FC236}">
                <a16:creationId xmlns:a16="http://schemas.microsoft.com/office/drawing/2014/main" id="{1FE62FB7-0F8B-017F-9CCC-8F803BFADD00}"/>
              </a:ext>
            </a:extLst>
          </p:cNvPr>
          <p:cNvSpPr>
            <a:spLocks noGrp="1"/>
          </p:cNvSpPr>
          <p:nvPr>
            <p:ph type="title"/>
          </p:nvPr>
        </p:nvSpPr>
        <p:spPr/>
        <p:txBody>
          <a:bodyPr/>
          <a:lstStyle/>
          <a:p>
            <a:r>
              <a:rPr lang="en-US" dirty="0"/>
              <a:t>Breakout Groups</a:t>
            </a:r>
          </a:p>
        </p:txBody>
      </p:sp>
    </p:spTree>
    <p:extLst>
      <p:ext uri="{BB962C8B-B14F-4D97-AF65-F5344CB8AC3E}">
        <p14:creationId xmlns:p14="http://schemas.microsoft.com/office/powerpoint/2010/main" val="2402457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D8ACBE74-7302-2E32-ED92-597E3F9DA49E}"/>
              </a:ext>
            </a:extLst>
          </p:cNvPr>
          <p:cNvSpPr>
            <a:spLocks noGrp="1"/>
          </p:cNvSpPr>
          <p:nvPr>
            <p:ph idx="1"/>
          </p:nvPr>
        </p:nvSpPr>
        <p:spPr/>
        <p:txBody>
          <a:bodyPr>
            <a:normAutofit lnSpcReduction="10000"/>
          </a:bodyPr>
          <a:lstStyle/>
          <a:p>
            <a:pPr marL="342900" indent="-342900">
              <a:buFont typeface="Arial" panose="020B0604020202020204" pitchFamily="34" charset="0"/>
              <a:buChar char="•"/>
            </a:pPr>
            <a:r>
              <a:rPr lang="en-US" dirty="0"/>
              <a:t>Based on the Case, how do reimbursement policies influence the availability and quality of healthcare services provided by community pharmacies, particularly in underserved areas?</a:t>
            </a:r>
          </a:p>
          <a:p>
            <a:pPr marL="342900" indent="-342900">
              <a:buFont typeface="Arial" panose="020B0604020202020204" pitchFamily="34" charset="0"/>
              <a:buChar char="•"/>
            </a:pPr>
            <a:r>
              <a:rPr lang="en-US" dirty="0"/>
              <a:t>Compare fee-for-service and value-based reimbursement models. Which model you think best supports community pharmacy goals, like improving patient adherence, managing chronic diseases, and maintaining financial stability? Consider the potential challenges and benefits of each model for both patients and pharmacies. Which model would you advocate for in your own future practice, and why?</a:t>
            </a:r>
          </a:p>
        </p:txBody>
      </p:sp>
      <p:sp>
        <p:nvSpPr>
          <p:cNvPr id="5" name="Title 4">
            <a:extLst>
              <a:ext uri="{FF2B5EF4-FFF2-40B4-BE49-F238E27FC236}">
                <a16:creationId xmlns:a16="http://schemas.microsoft.com/office/drawing/2014/main" id="{CF3CF791-50AD-6C26-329F-562BE4412BBA}"/>
              </a:ext>
            </a:extLst>
          </p:cNvPr>
          <p:cNvSpPr>
            <a:spLocks noGrp="1"/>
          </p:cNvSpPr>
          <p:nvPr>
            <p:ph type="title"/>
          </p:nvPr>
        </p:nvSpPr>
        <p:spPr/>
        <p:txBody>
          <a:bodyPr/>
          <a:lstStyle/>
          <a:p>
            <a:r>
              <a:rPr lang="en-US" dirty="0"/>
              <a:t>Discussion</a:t>
            </a:r>
          </a:p>
        </p:txBody>
      </p:sp>
    </p:spTree>
    <p:extLst>
      <p:ext uri="{BB962C8B-B14F-4D97-AF65-F5344CB8AC3E}">
        <p14:creationId xmlns:p14="http://schemas.microsoft.com/office/powerpoint/2010/main" val="25533930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C6022A-0A26-141A-072E-850F6DC189E8}"/>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EDD5CE31-F556-7214-A368-E63B6708AE7D}"/>
              </a:ext>
            </a:extLst>
          </p:cNvPr>
          <p:cNvSpPr>
            <a:spLocks noGrp="1"/>
          </p:cNvSpPr>
          <p:nvPr>
            <p:ph type="title"/>
          </p:nvPr>
        </p:nvSpPr>
        <p:spPr>
          <a:xfrm>
            <a:off x="706930" y="180607"/>
            <a:ext cx="8095037" cy="922351"/>
          </a:xfrm>
        </p:spPr>
        <p:txBody>
          <a:bodyPr anchor="ctr">
            <a:normAutofit/>
          </a:bodyPr>
          <a:lstStyle/>
          <a:p>
            <a:r>
              <a:rPr lang="en-US" sz="3300" dirty="0"/>
              <a:t>Role of Pharmacists in Navigating Reimbursement</a:t>
            </a:r>
          </a:p>
        </p:txBody>
      </p:sp>
      <p:graphicFrame>
        <p:nvGraphicFramePr>
          <p:cNvPr id="8" name="Content Placeholder 5">
            <a:extLst>
              <a:ext uri="{FF2B5EF4-FFF2-40B4-BE49-F238E27FC236}">
                <a16:creationId xmlns:a16="http://schemas.microsoft.com/office/drawing/2014/main" id="{E6D8F3FA-B40C-C1DF-7E45-08AED4A1ABA4}"/>
              </a:ext>
            </a:extLst>
          </p:cNvPr>
          <p:cNvGraphicFramePr>
            <a:graphicFrameLocks noGrp="1"/>
          </p:cNvGraphicFramePr>
          <p:nvPr>
            <p:ph idx="1"/>
            <p:extLst>
              <p:ext uri="{D42A27DB-BD31-4B8C-83A1-F6EECF244321}">
                <p14:modId xmlns:p14="http://schemas.microsoft.com/office/powerpoint/2010/main" val="3566666728"/>
              </p:ext>
            </p:extLst>
          </p:nvPr>
        </p:nvGraphicFramePr>
        <p:xfrm>
          <a:off x="706929" y="1205567"/>
          <a:ext cx="8095041" cy="31869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a:extLst>
              <a:ext uri="{FF2B5EF4-FFF2-40B4-BE49-F238E27FC236}">
                <a16:creationId xmlns:a16="http://schemas.microsoft.com/office/drawing/2014/main" id="{E664561D-7CD3-C9B6-46E5-C184B334EB1E}"/>
              </a:ext>
            </a:extLst>
          </p:cNvPr>
          <p:cNvSpPr txBox="1"/>
          <p:nvPr/>
        </p:nvSpPr>
        <p:spPr>
          <a:xfrm>
            <a:off x="706929" y="4274011"/>
            <a:ext cx="4572000" cy="646331"/>
          </a:xfrm>
          <a:prstGeom prst="rect">
            <a:avLst/>
          </a:prstGeom>
          <a:noFill/>
        </p:spPr>
        <p:txBody>
          <a:bodyPr wrap="square">
            <a:spAutoFit/>
          </a:bodyPr>
          <a:lstStyle/>
          <a:p>
            <a:r>
              <a:rPr lang="en-US" dirty="0">
                <a:solidFill>
                  <a:srgbClr val="0070C0"/>
                </a:solidFill>
              </a:rPr>
              <a:t>Reflection: What is one way pharmacists can improve reimbursement systems?</a:t>
            </a:r>
          </a:p>
        </p:txBody>
      </p:sp>
    </p:spTree>
    <p:extLst>
      <p:ext uri="{BB962C8B-B14F-4D97-AF65-F5344CB8AC3E}">
        <p14:creationId xmlns:p14="http://schemas.microsoft.com/office/powerpoint/2010/main" val="1574567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graphicEl>
                                              <a:dgm id="{5DEB8086-7554-40CF-B1C9-6C7766F4CE24}"/>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graphicEl>
                                              <a:dgm id="{B0E34716-C20A-4A99-BA8C-5C1C3190F823}"/>
                                            </p:graphic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graphicEl>
                                              <a:dgm id="{38DF4EDB-F20E-47A7-A9B9-5ABADDCEDC38}"/>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graphicEl>
                                              <a:dgm id="{02D092EC-6802-4D1C-A21B-0170ECD157CA}"/>
                                            </p:graphic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graphicEl>
                                              <a:dgm id="{8A2B4D17-7B4F-4E20-B394-B51AC5DC3A9F}"/>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graphicEl>
                                              <a:dgm id="{5D2344FE-7164-4718-BB5C-B900891F682F}"/>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graphicEl>
                                              <a:dgm id="{22DF5D82-C943-4FC2-886F-5B3B7590DDD3}"/>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
                                            <p:graphicEl>
                                              <a:dgm id="{AC6A08D1-2FB5-45B2-8640-B7D0F8F47AD8}"/>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
                                            <p:graphicEl>
                                              <a:dgm id="{F0D6B485-602C-4DFE-9953-27FC29A18C12}"/>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graphicEl>
                                              <a:dgm id="{BDC3FD25-A4BB-4368-B412-C115ACC7AE60}"/>
                                            </p:graphic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8">
                                            <p:graphicEl>
                                              <a:dgm id="{1053FB54-062C-4757-B704-E80A5AEA478B}"/>
                                            </p:graphic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8">
                                            <p:graphicEl>
                                              <a:dgm id="{546609ED-4434-4D21-8268-240B51FAF706}"/>
                                            </p:graphic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
                                            <p:graphicEl>
                                              <a:dgm id="{EF58A02A-4116-492A-B8C4-DB86F1221EEC}"/>
                                            </p:graphic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8">
                                            <p:graphicEl>
                                              <a:dgm id="{67B6190A-6368-4D3F-B99F-AF6819FF4EE7}"/>
                                            </p:graphic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8">
                                            <p:graphicEl>
                                              <a:dgm id="{1C34446F-C71C-406E-BB56-799AD205E8AD}"/>
                                            </p:graphic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Dgm bld="one"/>
        </p:bldSub>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293EDBF-13B3-0589-F42B-D91C8778467A}"/>
              </a:ext>
            </a:extLst>
          </p:cNvPr>
          <p:cNvSpPr>
            <a:spLocks noGrp="1"/>
          </p:cNvSpPr>
          <p:nvPr>
            <p:ph idx="1"/>
          </p:nvPr>
        </p:nvSpPr>
        <p:spPr/>
        <p:txBody>
          <a:bodyPr>
            <a:normAutofit/>
          </a:bodyPr>
          <a:lstStyle/>
          <a:p>
            <a:pPr marL="342900" indent="-342900" algn="l">
              <a:buFont typeface="Arial" panose="020B0604020202020204" pitchFamily="34" charset="0"/>
              <a:buChar char="•"/>
            </a:pPr>
            <a:r>
              <a:rPr lang="en-US" b="1" i="0" u="none" strike="noStrike" dirty="0">
                <a:solidFill>
                  <a:srgbClr val="000000"/>
                </a:solidFill>
                <a:effectLst/>
              </a:rPr>
              <a:t>Reimbursement Models</a:t>
            </a:r>
          </a:p>
          <a:p>
            <a:pPr marL="342900" indent="-342900" algn="l">
              <a:buFont typeface="Arial" panose="020B0604020202020204" pitchFamily="34" charset="0"/>
              <a:buChar char="•"/>
            </a:pPr>
            <a:r>
              <a:rPr lang="en-US" b="1" i="0" u="none" strike="noStrike" dirty="0">
                <a:solidFill>
                  <a:srgbClr val="000000"/>
                </a:solidFill>
                <a:effectLst/>
              </a:rPr>
              <a:t>MTM as a Service</a:t>
            </a:r>
          </a:p>
          <a:p>
            <a:pPr marL="342900" indent="-342900" algn="l">
              <a:buFont typeface="Arial" panose="020B0604020202020204" pitchFamily="34" charset="0"/>
              <a:buChar char="•"/>
            </a:pPr>
            <a:r>
              <a:rPr lang="en-US" b="1" i="0" u="none" strike="noStrike" dirty="0">
                <a:solidFill>
                  <a:srgbClr val="000000"/>
                </a:solidFill>
                <a:effectLst/>
              </a:rPr>
              <a:t>Role of Pharmacists</a:t>
            </a:r>
          </a:p>
          <a:p>
            <a:pPr marL="342900" indent="-342900">
              <a:buFont typeface="Arial" panose="020B0604020202020204" pitchFamily="34" charset="0"/>
              <a:buChar char="•"/>
            </a:pPr>
            <a:r>
              <a:rPr lang="en-US" b="1" i="0" u="none" strike="noStrike" dirty="0">
                <a:solidFill>
                  <a:srgbClr val="000000"/>
                </a:solidFill>
                <a:effectLst/>
              </a:rPr>
              <a:t>Impact on Care and Viability</a:t>
            </a:r>
          </a:p>
        </p:txBody>
      </p:sp>
      <p:sp>
        <p:nvSpPr>
          <p:cNvPr id="3" name="Title 2">
            <a:extLst>
              <a:ext uri="{FF2B5EF4-FFF2-40B4-BE49-F238E27FC236}">
                <a16:creationId xmlns:a16="http://schemas.microsoft.com/office/drawing/2014/main" id="{1F27EB49-4000-53DE-25DE-E8A120848B91}"/>
              </a:ext>
            </a:extLst>
          </p:cNvPr>
          <p:cNvSpPr>
            <a:spLocks noGrp="1"/>
          </p:cNvSpPr>
          <p:nvPr>
            <p:ph type="title"/>
          </p:nvPr>
        </p:nvSpPr>
        <p:spPr/>
        <p:txBody>
          <a:bodyPr/>
          <a:lstStyle/>
          <a:p>
            <a:r>
              <a:rPr lang="en-US" dirty="0"/>
              <a:t>Key Takeaways</a:t>
            </a:r>
          </a:p>
        </p:txBody>
      </p:sp>
      <p:sp>
        <p:nvSpPr>
          <p:cNvPr id="4" name="TextBox 3">
            <a:extLst>
              <a:ext uri="{FF2B5EF4-FFF2-40B4-BE49-F238E27FC236}">
                <a16:creationId xmlns:a16="http://schemas.microsoft.com/office/drawing/2014/main" id="{C8B1050D-2704-58E3-4439-3E2B3745C6EF}"/>
              </a:ext>
            </a:extLst>
          </p:cNvPr>
          <p:cNvSpPr txBox="1"/>
          <p:nvPr/>
        </p:nvSpPr>
        <p:spPr>
          <a:xfrm>
            <a:off x="706929" y="4274011"/>
            <a:ext cx="4572000" cy="369332"/>
          </a:xfrm>
          <a:prstGeom prst="rect">
            <a:avLst/>
          </a:prstGeom>
          <a:noFill/>
        </p:spPr>
        <p:txBody>
          <a:bodyPr wrap="square">
            <a:spAutoFit/>
          </a:bodyPr>
          <a:lstStyle/>
          <a:p>
            <a:r>
              <a:rPr lang="en-US" dirty="0">
                <a:solidFill>
                  <a:srgbClr val="0070C0"/>
                </a:solidFill>
              </a:rPr>
              <a:t>Raise Hand or Teams Chat: Questions?</a:t>
            </a:r>
          </a:p>
        </p:txBody>
      </p:sp>
    </p:spTree>
    <p:extLst>
      <p:ext uri="{BB962C8B-B14F-4D97-AF65-F5344CB8AC3E}">
        <p14:creationId xmlns:p14="http://schemas.microsoft.com/office/powerpoint/2010/main" val="1486501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6851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11F19F3C-2EFF-1348-1252-B1B652547691}"/>
              </a:ext>
            </a:extLst>
          </p:cNvPr>
          <p:cNvSpPr>
            <a:spLocks noGrp="1"/>
          </p:cNvSpPr>
          <p:nvPr>
            <p:ph idx="1"/>
          </p:nvPr>
        </p:nvSpPr>
        <p:spPr/>
        <p:txBody>
          <a:bodyPr>
            <a:normAutofit/>
          </a:bodyPr>
          <a:lstStyle/>
          <a:p>
            <a:pPr marL="342900" indent="-342900">
              <a:buFont typeface="Arial" panose="020B0604020202020204" pitchFamily="34" charset="0"/>
              <a:buChar char="•"/>
            </a:pPr>
            <a:r>
              <a:rPr lang="en-US" dirty="0"/>
              <a:t>On average*, how much do community pharmacists make per prescription dispensed?</a:t>
            </a:r>
          </a:p>
          <a:p>
            <a:pPr marL="801688" lvl="1" indent="-342900">
              <a:buFont typeface="Arial" panose="020B0604020202020204" pitchFamily="34" charset="0"/>
              <a:buChar char="•"/>
            </a:pPr>
            <a:r>
              <a:rPr lang="en-US" dirty="0"/>
              <a:t>A) $10</a:t>
            </a:r>
          </a:p>
          <a:p>
            <a:pPr marL="801688" lvl="1" indent="-342900">
              <a:buFont typeface="Arial" panose="020B0604020202020204" pitchFamily="34" charset="0"/>
              <a:buChar char="•"/>
            </a:pPr>
            <a:r>
              <a:rPr lang="en-US" dirty="0"/>
              <a:t>B) $20</a:t>
            </a:r>
          </a:p>
          <a:p>
            <a:pPr marL="801688" lvl="1" indent="-342900">
              <a:buFont typeface="Arial" panose="020B0604020202020204" pitchFamily="34" charset="0"/>
              <a:buChar char="•"/>
            </a:pPr>
            <a:r>
              <a:rPr lang="en-US" dirty="0"/>
              <a:t>C) $50</a:t>
            </a:r>
          </a:p>
          <a:p>
            <a:pPr marL="801688" lvl="1" indent="-342900">
              <a:buFont typeface="Arial" panose="020B0604020202020204" pitchFamily="34" charset="0"/>
              <a:buChar char="•"/>
            </a:pPr>
            <a:r>
              <a:rPr lang="en-US" dirty="0"/>
              <a:t>D) $100</a:t>
            </a:r>
          </a:p>
          <a:p>
            <a:pPr lvl="1" indent="0">
              <a:buNone/>
            </a:pPr>
            <a:endParaRPr lang="en-US" dirty="0"/>
          </a:p>
          <a:p>
            <a:pPr marL="342900" indent="-342900">
              <a:buFont typeface="Arial" panose="020B0604020202020204" pitchFamily="34" charset="0"/>
              <a:buChar char="•"/>
            </a:pPr>
            <a:r>
              <a:rPr lang="en-US" dirty="0">
                <a:solidFill>
                  <a:srgbClr val="0070C0"/>
                </a:solidFill>
              </a:rPr>
              <a:t>Teams Poll</a:t>
            </a:r>
          </a:p>
          <a:p>
            <a:pPr marL="801688" lvl="1" indent="-342900">
              <a:buFont typeface="Arial" panose="020B0604020202020204" pitchFamily="34" charset="0"/>
              <a:buChar char="•"/>
            </a:pPr>
            <a:endParaRPr lang="en-US" dirty="0"/>
          </a:p>
        </p:txBody>
      </p:sp>
      <p:sp>
        <p:nvSpPr>
          <p:cNvPr id="4" name="Title 3">
            <a:extLst>
              <a:ext uri="{FF2B5EF4-FFF2-40B4-BE49-F238E27FC236}">
                <a16:creationId xmlns:a16="http://schemas.microsoft.com/office/drawing/2014/main" id="{24659DF6-C5BE-7229-B3E9-56D9183A8F57}"/>
              </a:ext>
            </a:extLst>
          </p:cNvPr>
          <p:cNvSpPr>
            <a:spLocks noGrp="1"/>
          </p:cNvSpPr>
          <p:nvPr>
            <p:ph type="title"/>
          </p:nvPr>
        </p:nvSpPr>
        <p:spPr/>
        <p:txBody>
          <a:bodyPr/>
          <a:lstStyle/>
          <a:p>
            <a:r>
              <a:rPr lang="en-US" dirty="0"/>
              <a:t>Poll Question</a:t>
            </a:r>
          </a:p>
        </p:txBody>
      </p:sp>
    </p:spTree>
    <p:extLst>
      <p:ext uri="{BB962C8B-B14F-4D97-AF65-F5344CB8AC3E}">
        <p14:creationId xmlns:p14="http://schemas.microsoft.com/office/powerpoint/2010/main" val="444943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C25576-4CDD-D9EA-5B51-7ABB6DE114FF}"/>
            </a:ext>
          </a:extLst>
        </p:cNvPr>
        <p:cNvGrpSpPr/>
        <p:nvPr/>
      </p:nvGrpSpPr>
      <p:grpSpPr>
        <a:xfrm>
          <a:off x="0" y="0"/>
          <a:ext cx="0" cy="0"/>
          <a:chOff x="0" y="0"/>
          <a:chExt cx="0" cy="0"/>
        </a:xfrm>
      </p:grpSpPr>
      <p:sp>
        <p:nvSpPr>
          <p:cNvPr id="8" name="Content Placeholder 7">
            <a:extLst>
              <a:ext uri="{FF2B5EF4-FFF2-40B4-BE49-F238E27FC236}">
                <a16:creationId xmlns:a16="http://schemas.microsoft.com/office/drawing/2014/main" id="{1800E322-F673-2CD4-7CC3-AEDC3A4B4F91}"/>
              </a:ext>
            </a:extLst>
          </p:cNvPr>
          <p:cNvSpPr>
            <a:spLocks noGrp="1"/>
          </p:cNvSpPr>
          <p:nvPr>
            <p:ph idx="1"/>
          </p:nvPr>
        </p:nvSpPr>
        <p:spPr/>
        <p:txBody>
          <a:bodyPr>
            <a:normAutofit/>
          </a:bodyPr>
          <a:lstStyle/>
          <a:p>
            <a:pPr marL="342900" indent="-342900">
              <a:buFont typeface="Arial" panose="020B0604020202020204" pitchFamily="34" charset="0"/>
              <a:buChar char="•"/>
            </a:pPr>
            <a:r>
              <a:rPr lang="en-US" dirty="0"/>
              <a:t>Explain the differences between reimbursement models</a:t>
            </a:r>
          </a:p>
          <a:p>
            <a:pPr marL="342900" indent="-342900">
              <a:buFont typeface="Arial" panose="020B0604020202020204" pitchFamily="34" charset="0"/>
              <a:buChar char="•"/>
            </a:pPr>
            <a:r>
              <a:rPr lang="en-US" dirty="0"/>
              <a:t>Apply MTM reimbursement rates</a:t>
            </a:r>
          </a:p>
          <a:p>
            <a:pPr marL="342900" indent="-342900">
              <a:buFont typeface="Arial" panose="020B0604020202020204" pitchFamily="34" charset="0"/>
              <a:buChar char="•"/>
            </a:pPr>
            <a:r>
              <a:rPr lang="en-US" dirty="0"/>
              <a:t>Analyze impacts of reimbursement models</a:t>
            </a:r>
          </a:p>
        </p:txBody>
      </p:sp>
      <p:sp>
        <p:nvSpPr>
          <p:cNvPr id="4" name="Title 3">
            <a:extLst>
              <a:ext uri="{FF2B5EF4-FFF2-40B4-BE49-F238E27FC236}">
                <a16:creationId xmlns:a16="http://schemas.microsoft.com/office/drawing/2014/main" id="{3B075164-9074-F2E1-87F9-86E7D7BDEB4A}"/>
              </a:ext>
            </a:extLst>
          </p:cNvPr>
          <p:cNvSpPr>
            <a:spLocks noGrp="1"/>
          </p:cNvSpPr>
          <p:nvPr>
            <p:ph type="title"/>
          </p:nvPr>
        </p:nvSpPr>
        <p:spPr/>
        <p:txBody>
          <a:bodyPr/>
          <a:lstStyle/>
          <a:p>
            <a:r>
              <a:rPr lang="en-US" dirty="0"/>
              <a:t>Objectives</a:t>
            </a:r>
          </a:p>
        </p:txBody>
      </p:sp>
    </p:spTree>
    <p:extLst>
      <p:ext uri="{BB962C8B-B14F-4D97-AF65-F5344CB8AC3E}">
        <p14:creationId xmlns:p14="http://schemas.microsoft.com/office/powerpoint/2010/main" val="2860946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4A0C35E2-FEB4-2B91-2439-8437D2801635}"/>
              </a:ext>
            </a:extLst>
          </p:cNvPr>
          <p:cNvSpPr>
            <a:spLocks noGrp="1"/>
          </p:cNvSpPr>
          <p:nvPr>
            <p:ph type="body" idx="1"/>
          </p:nvPr>
        </p:nvSpPr>
        <p:spPr/>
        <p:txBody>
          <a:bodyPr>
            <a:normAutofit fontScale="92500"/>
          </a:bodyPr>
          <a:lstStyle/>
          <a:p>
            <a:pPr marL="342900" indent="-342900">
              <a:buFont typeface="Arial" panose="020B0604020202020204" pitchFamily="34" charset="0"/>
              <a:buChar char="•"/>
            </a:pPr>
            <a:r>
              <a:rPr lang="en-US" dirty="0"/>
              <a:t>Financial sustainability</a:t>
            </a:r>
          </a:p>
          <a:p>
            <a:pPr marL="342900" indent="-342900">
              <a:buFont typeface="Arial" panose="020B0604020202020204" pitchFamily="34" charset="0"/>
              <a:buChar char="•"/>
            </a:pPr>
            <a:r>
              <a:rPr lang="en-US" dirty="0"/>
              <a:t>Patient access</a:t>
            </a:r>
          </a:p>
          <a:p>
            <a:pPr marL="342900" indent="-342900">
              <a:buFont typeface="Arial" panose="020B0604020202020204" pitchFamily="34" charset="0"/>
              <a:buChar char="•"/>
            </a:pPr>
            <a:r>
              <a:rPr lang="en-US" dirty="0"/>
              <a:t>Pharmacist's role in healthcare</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solidFill>
                  <a:srgbClr val="0070C0"/>
                </a:solidFill>
              </a:rPr>
              <a:t>Teams Chat: Why is financial sustainability critical for community pharmacies? </a:t>
            </a:r>
          </a:p>
          <a:p>
            <a:pPr marL="342900" indent="-342900">
              <a:buFont typeface="Arial" panose="020B0604020202020204" pitchFamily="34" charset="0"/>
              <a:buChar char="•"/>
            </a:pPr>
            <a:endParaRPr lang="en-US" dirty="0"/>
          </a:p>
        </p:txBody>
      </p:sp>
      <p:pic>
        <p:nvPicPr>
          <p:cNvPr id="9" name="Picture Placeholder 8" descr="Pharmacist weighing medication">
            <a:extLst>
              <a:ext uri="{FF2B5EF4-FFF2-40B4-BE49-F238E27FC236}">
                <a16:creationId xmlns:a16="http://schemas.microsoft.com/office/drawing/2014/main" id="{99FB41C0-E63C-AEA0-5459-13D62B8EEDB4}"/>
              </a:ext>
            </a:extLst>
          </p:cNvPr>
          <p:cNvPicPr>
            <a:picLocks noGrp="1" noChangeAspect="1"/>
          </p:cNvPicPr>
          <p:nvPr>
            <p:ph type="pic" sz="quarter" idx="10"/>
          </p:nvPr>
        </p:nvPicPr>
        <p:blipFill>
          <a:blip r:embed="rId3"/>
          <a:srcRect t="4746" b="4746"/>
          <a:stretch>
            <a:fillRect/>
          </a:stretch>
        </p:blipFill>
        <p:spPr/>
      </p:pic>
      <p:sp>
        <p:nvSpPr>
          <p:cNvPr id="5" name="Title 4">
            <a:extLst>
              <a:ext uri="{FF2B5EF4-FFF2-40B4-BE49-F238E27FC236}">
                <a16:creationId xmlns:a16="http://schemas.microsoft.com/office/drawing/2014/main" id="{925D4169-98B0-90C5-D1E4-BFF912BBD21E}"/>
              </a:ext>
            </a:extLst>
          </p:cNvPr>
          <p:cNvSpPr>
            <a:spLocks noGrp="1"/>
          </p:cNvSpPr>
          <p:nvPr>
            <p:ph type="title"/>
          </p:nvPr>
        </p:nvSpPr>
        <p:spPr/>
        <p:txBody>
          <a:bodyPr/>
          <a:lstStyle/>
          <a:p>
            <a:r>
              <a:rPr lang="en-US" dirty="0"/>
              <a:t>Introduction to Reimbursement</a:t>
            </a:r>
          </a:p>
        </p:txBody>
      </p:sp>
    </p:spTree>
    <p:extLst>
      <p:ext uri="{BB962C8B-B14F-4D97-AF65-F5344CB8AC3E}">
        <p14:creationId xmlns:p14="http://schemas.microsoft.com/office/powerpoint/2010/main" val="3406387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85DD14-6716-1E2E-B5F3-5E46C7632F24}"/>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87AF7312-B8B4-4418-DC69-D1E39428721A}"/>
              </a:ext>
            </a:extLst>
          </p:cNvPr>
          <p:cNvSpPr>
            <a:spLocks noGrp="1"/>
          </p:cNvSpPr>
          <p:nvPr>
            <p:ph type="title"/>
          </p:nvPr>
        </p:nvSpPr>
        <p:spPr>
          <a:xfrm>
            <a:off x="706930" y="180607"/>
            <a:ext cx="8095037" cy="1024960"/>
          </a:xfrm>
        </p:spPr>
        <p:txBody>
          <a:bodyPr anchor="ctr">
            <a:normAutofit/>
          </a:bodyPr>
          <a:lstStyle/>
          <a:p>
            <a:pPr marL="0" marR="0"/>
            <a:r>
              <a:rPr lang="en-US" b="1" kern="100" dirty="0">
                <a:effectLst/>
                <a:latin typeface="Arial" panose="020B0604020202020204" pitchFamily="34" charset="0"/>
                <a:ea typeface="Aptos" panose="020B0004020202020204" pitchFamily="34" charset="0"/>
                <a:cs typeface="Times New Roman (Body CS)"/>
              </a:rPr>
              <a:t>Why Understanding Reimbursement Matters</a:t>
            </a:r>
            <a:endParaRPr lang="en-US" kern="100" dirty="0">
              <a:effectLst/>
              <a:latin typeface="Arial" panose="020B0604020202020204" pitchFamily="34" charset="0"/>
              <a:ea typeface="Aptos" panose="020B0004020202020204" pitchFamily="34" charset="0"/>
              <a:cs typeface="Times New Roman (Body CS)"/>
            </a:endParaRPr>
          </a:p>
        </p:txBody>
      </p:sp>
      <p:graphicFrame>
        <p:nvGraphicFramePr>
          <p:cNvPr id="11" name="Content Placeholder 5">
            <a:extLst>
              <a:ext uri="{FF2B5EF4-FFF2-40B4-BE49-F238E27FC236}">
                <a16:creationId xmlns:a16="http://schemas.microsoft.com/office/drawing/2014/main" id="{0FFC297F-953D-2E1B-0E61-EB1B30CAB0BE}"/>
              </a:ext>
            </a:extLst>
          </p:cNvPr>
          <p:cNvGraphicFramePr>
            <a:graphicFrameLocks noGrp="1"/>
          </p:cNvGraphicFramePr>
          <p:nvPr>
            <p:ph idx="1"/>
            <p:extLst>
              <p:ext uri="{D42A27DB-BD31-4B8C-83A1-F6EECF244321}">
                <p14:modId xmlns:p14="http://schemas.microsoft.com/office/powerpoint/2010/main" val="4218690817"/>
              </p:ext>
            </p:extLst>
          </p:nvPr>
        </p:nvGraphicFramePr>
        <p:xfrm>
          <a:off x="706929" y="1205567"/>
          <a:ext cx="8095041" cy="37147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49345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graphicEl>
                                              <a:dgm id="{6B1CFF08-0DB1-4DA0-A9EB-BB82EDB8D8E5}"/>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graphicEl>
                                              <a:dgm id="{3C115C6D-C087-4892-B35D-2E8715000144}"/>
                                            </p:graphic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graphicEl>
                                              <a:dgm id="{9F46AFE6-641B-4D44-B813-690CF44077AD}"/>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graphicEl>
                                              <a:dgm id="{AB0A04AB-DA9F-4AE1-ACC1-6B2798DA6814}"/>
                                            </p:graphic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graphicEl>
                                              <a:dgm id="{499498EE-91BF-402E-B9BC-F5C9B7055FF7}"/>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graphicEl>
                                              <a:dgm id="{D0AE954D-8E94-49C7-8CE9-0DF132F9F08C}"/>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graphicEl>
                                              <a:dgm id="{60DA9129-0FFA-4476-BFAA-D50BA650AE92}"/>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
                                            <p:graphicEl>
                                              <a:dgm id="{A0B260E9-7C6F-4524-8DB5-7132BD437D09}"/>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
                                            <p:graphicEl>
                                              <a:dgm id="{B5CBF502-DC34-4056-A898-91804E2721EB}"/>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uiExpand="1">
        <p:bldSub>
          <a:bldDgm bld="one"/>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10E4C2D-8641-D1AE-33BA-59F5C9BAAABB}"/>
              </a:ext>
            </a:extLst>
          </p:cNvPr>
          <p:cNvSpPr>
            <a:spLocks noGrp="1"/>
          </p:cNvSpPr>
          <p:nvPr>
            <p:ph type="body" idx="1"/>
          </p:nvPr>
        </p:nvSpPr>
        <p:spPr/>
        <p:txBody>
          <a:bodyPr>
            <a:normAutofit/>
          </a:bodyPr>
          <a:lstStyle/>
          <a:p>
            <a:pPr marL="342900" indent="-342900">
              <a:buFont typeface="+mj-lt"/>
              <a:buAutoNum type="alphaUcPeriod"/>
            </a:pPr>
            <a:r>
              <a:rPr lang="en-US" sz="1400" b="1" dirty="0"/>
              <a:t>Medication Therapy Management (MTM)</a:t>
            </a:r>
          </a:p>
          <a:p>
            <a:pPr marL="342900" indent="-342900">
              <a:buFont typeface="+mj-lt"/>
              <a:buAutoNum type="alphaUcPeriod"/>
            </a:pPr>
            <a:r>
              <a:rPr lang="en-US" sz="1400" b="1" dirty="0"/>
              <a:t>Direct and Indirect Remuneration (DIR) Fees</a:t>
            </a:r>
          </a:p>
          <a:p>
            <a:pPr marL="342900" indent="-342900">
              <a:buFont typeface="+mj-lt"/>
              <a:buAutoNum type="alphaUcPeriod"/>
            </a:pPr>
            <a:r>
              <a:rPr lang="en-US" sz="1400" b="1" dirty="0"/>
              <a:t>Fee-for-Service (FFS)</a:t>
            </a:r>
          </a:p>
          <a:p>
            <a:pPr marL="342900" indent="-342900">
              <a:buFont typeface="+mj-lt"/>
              <a:buAutoNum type="alphaUcPeriod"/>
            </a:pPr>
            <a:r>
              <a:rPr lang="en-US" sz="1400" b="1" dirty="0"/>
              <a:t>Value-Based Reimbursement</a:t>
            </a:r>
          </a:p>
          <a:p>
            <a:pPr marL="342900" indent="-342900">
              <a:buFont typeface="+mj-lt"/>
              <a:buAutoNum type="alphaUcPeriod"/>
            </a:pPr>
            <a:r>
              <a:rPr lang="en-US" sz="1400" b="1" dirty="0"/>
              <a:t>Comprehensive Medication Review (CMR)</a:t>
            </a:r>
          </a:p>
          <a:p>
            <a:pPr marL="342900" indent="-342900">
              <a:buFont typeface="+mj-lt"/>
              <a:buAutoNum type="alphaUcPeriod"/>
            </a:pPr>
            <a:r>
              <a:rPr lang="en-US" sz="1400" b="1" dirty="0"/>
              <a:t>Targeted Medication Review (TMR)</a:t>
            </a:r>
          </a:p>
        </p:txBody>
      </p:sp>
      <p:sp>
        <p:nvSpPr>
          <p:cNvPr id="4" name="Text Placeholder 3">
            <a:extLst>
              <a:ext uri="{FF2B5EF4-FFF2-40B4-BE49-F238E27FC236}">
                <a16:creationId xmlns:a16="http://schemas.microsoft.com/office/drawing/2014/main" id="{6730105E-06CE-9F6B-54AC-F9FCCA466EFE}"/>
              </a:ext>
            </a:extLst>
          </p:cNvPr>
          <p:cNvSpPr>
            <a:spLocks noGrp="1"/>
          </p:cNvSpPr>
          <p:nvPr>
            <p:ph type="body" idx="14"/>
          </p:nvPr>
        </p:nvSpPr>
        <p:spPr/>
        <p:txBody>
          <a:bodyPr>
            <a:normAutofit fontScale="47500" lnSpcReduction="20000"/>
          </a:bodyPr>
          <a:lstStyle/>
          <a:p>
            <a:pPr marL="457200" indent="-457200">
              <a:buFont typeface="+mj-lt"/>
              <a:buAutoNum type="arabicPeriod"/>
            </a:pPr>
            <a:r>
              <a:rPr lang="en-US" dirty="0"/>
              <a:t>A service in which pharmacists provide personalized medication advice to optimize drug therapy, improve patient outcomes, and address medication-related problems.</a:t>
            </a:r>
          </a:p>
          <a:p>
            <a:pPr marL="457200" indent="-457200">
              <a:buFont typeface="+mj-lt"/>
              <a:buAutoNum type="arabicPeriod"/>
            </a:pPr>
            <a:r>
              <a:rPr lang="en-US" sz="2400" dirty="0"/>
              <a:t>Post-point-of-sale fees charged to pharmacies by pharmacy benefit managers (PBMs), often impacting the final reimbursement received for prescriptions and challenging profitability.</a:t>
            </a:r>
          </a:p>
          <a:p>
            <a:pPr marL="457200" indent="-457200">
              <a:buFont typeface="+mj-lt"/>
              <a:buAutoNum type="arabicPeriod"/>
            </a:pPr>
            <a:r>
              <a:rPr lang="en-US" sz="2400" dirty="0"/>
              <a:t>A traditional reimbursement model where healthcare providers, including pharmacies, are paid a set fee for each service provided, regardless of patient outcomes.</a:t>
            </a:r>
          </a:p>
          <a:p>
            <a:pPr marL="457200" indent="-457200">
              <a:buFont typeface="+mj-lt"/>
              <a:buAutoNum type="arabicPeriod"/>
            </a:pPr>
            <a:r>
              <a:rPr lang="en-US" sz="2400" dirty="0"/>
              <a:t>A model that rewards healthcare providers for meeting specific quality and outcome measures, linking payment to patient health results rather than volume of services.</a:t>
            </a:r>
          </a:p>
          <a:p>
            <a:pPr marL="457200" indent="-457200">
              <a:buFont typeface="+mj-lt"/>
              <a:buAutoNum type="arabicPeriod"/>
            </a:pPr>
            <a:r>
              <a:rPr lang="en-US" sz="2400" dirty="0"/>
              <a:t>A thorough review of a patient’s medications by a pharmacist, aimed at identifying and resolving potential medication-related issues to enhance therapy outcomes.</a:t>
            </a:r>
          </a:p>
          <a:p>
            <a:pPr marL="457200" indent="-457200">
              <a:buFont typeface="+mj-lt"/>
              <a:buAutoNum type="arabicPeriod"/>
            </a:pPr>
            <a:r>
              <a:rPr lang="en-US" sz="2400" dirty="0"/>
              <a:t>A focused review of specific medication-related issues, such as adherence or therapy adjustments, conducted as part of ongoing MTM services.</a:t>
            </a:r>
            <a:endParaRPr lang="en-US" dirty="0"/>
          </a:p>
        </p:txBody>
      </p:sp>
      <p:sp>
        <p:nvSpPr>
          <p:cNvPr id="3" name="Title 2">
            <a:extLst>
              <a:ext uri="{FF2B5EF4-FFF2-40B4-BE49-F238E27FC236}">
                <a16:creationId xmlns:a16="http://schemas.microsoft.com/office/drawing/2014/main" id="{F343D5A7-34FA-6C88-BA64-FFE4A3D6F42C}"/>
              </a:ext>
            </a:extLst>
          </p:cNvPr>
          <p:cNvSpPr>
            <a:spLocks noGrp="1"/>
          </p:cNvSpPr>
          <p:nvPr>
            <p:ph type="title"/>
          </p:nvPr>
        </p:nvSpPr>
        <p:spPr/>
        <p:txBody>
          <a:bodyPr/>
          <a:lstStyle/>
          <a:p>
            <a:r>
              <a:rPr lang="en-US" dirty="0"/>
              <a:t>Matching Activity: Key Terms and Definitions </a:t>
            </a:r>
          </a:p>
        </p:txBody>
      </p:sp>
      <p:sp>
        <p:nvSpPr>
          <p:cNvPr id="6" name="TextBox 5">
            <a:extLst>
              <a:ext uri="{FF2B5EF4-FFF2-40B4-BE49-F238E27FC236}">
                <a16:creationId xmlns:a16="http://schemas.microsoft.com/office/drawing/2014/main" id="{F5686AEB-DAC6-EBEE-3A3C-EED0347DF1E9}"/>
              </a:ext>
            </a:extLst>
          </p:cNvPr>
          <p:cNvSpPr txBox="1"/>
          <p:nvPr/>
        </p:nvSpPr>
        <p:spPr>
          <a:xfrm>
            <a:off x="706929" y="3929222"/>
            <a:ext cx="4572000" cy="646331"/>
          </a:xfrm>
          <a:prstGeom prst="rect">
            <a:avLst/>
          </a:prstGeom>
          <a:noFill/>
        </p:spPr>
        <p:txBody>
          <a:bodyPr wrap="square">
            <a:spAutoFit/>
          </a:bodyPr>
          <a:lstStyle/>
          <a:p>
            <a:r>
              <a:rPr lang="en-US" dirty="0">
                <a:solidFill>
                  <a:srgbClr val="0070C0"/>
                </a:solidFill>
              </a:rPr>
              <a:t>Teams Chat: Type best response for each term</a:t>
            </a:r>
          </a:p>
        </p:txBody>
      </p:sp>
    </p:spTree>
    <p:extLst>
      <p:ext uri="{BB962C8B-B14F-4D97-AF65-F5344CB8AC3E}">
        <p14:creationId xmlns:p14="http://schemas.microsoft.com/office/powerpoint/2010/main" val="3339039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CFBC50E9-9D33-51AA-B65B-4AAEB374B400}"/>
              </a:ext>
            </a:extLst>
          </p:cNvPr>
          <p:cNvGraphicFramePr>
            <a:graphicFrameLocks noGrp="1"/>
          </p:cNvGraphicFramePr>
          <p:nvPr>
            <p:ph idx="1"/>
            <p:extLst>
              <p:ext uri="{D42A27DB-BD31-4B8C-83A1-F6EECF244321}">
                <p14:modId xmlns:p14="http://schemas.microsoft.com/office/powerpoint/2010/main" val="173646077"/>
              </p:ext>
            </p:extLst>
          </p:nvPr>
        </p:nvGraphicFramePr>
        <p:xfrm>
          <a:off x="706438" y="1204913"/>
          <a:ext cx="8096248" cy="3677920"/>
        </p:xfrm>
        <a:graphic>
          <a:graphicData uri="http://schemas.openxmlformats.org/drawingml/2006/table">
            <a:tbl>
              <a:tblPr firstRow="1" bandRow="1">
                <a:tableStyleId>{5C22544A-7EE6-4342-B048-85BDC9FD1C3A}</a:tableStyleId>
              </a:tblPr>
              <a:tblGrid>
                <a:gridCol w="2024062">
                  <a:extLst>
                    <a:ext uri="{9D8B030D-6E8A-4147-A177-3AD203B41FA5}">
                      <a16:colId xmlns:a16="http://schemas.microsoft.com/office/drawing/2014/main" val="1746902994"/>
                    </a:ext>
                  </a:extLst>
                </a:gridCol>
                <a:gridCol w="2024062">
                  <a:extLst>
                    <a:ext uri="{9D8B030D-6E8A-4147-A177-3AD203B41FA5}">
                      <a16:colId xmlns:a16="http://schemas.microsoft.com/office/drawing/2014/main" val="1043055520"/>
                    </a:ext>
                  </a:extLst>
                </a:gridCol>
                <a:gridCol w="2024062">
                  <a:extLst>
                    <a:ext uri="{9D8B030D-6E8A-4147-A177-3AD203B41FA5}">
                      <a16:colId xmlns:a16="http://schemas.microsoft.com/office/drawing/2014/main" val="3191002698"/>
                    </a:ext>
                  </a:extLst>
                </a:gridCol>
                <a:gridCol w="2024062">
                  <a:extLst>
                    <a:ext uri="{9D8B030D-6E8A-4147-A177-3AD203B41FA5}">
                      <a16:colId xmlns:a16="http://schemas.microsoft.com/office/drawing/2014/main" val="1691861303"/>
                    </a:ext>
                  </a:extLst>
                </a:gridCol>
              </a:tblGrid>
              <a:tr h="370840">
                <a:tc>
                  <a:txBody>
                    <a:bodyPr/>
                    <a:lstStyle/>
                    <a:p>
                      <a:r>
                        <a:rPr lang="en-US" sz="1100" b="1" dirty="0">
                          <a:solidFill>
                            <a:schemeClr val="bg1"/>
                          </a:solidFill>
                          <a:effectLst/>
                          <a:latin typeface="+mj-lt"/>
                        </a:rPr>
                        <a:t>Reimbursement Type</a:t>
                      </a:r>
                      <a:endParaRPr lang="en-US" sz="1100" dirty="0">
                        <a:solidFill>
                          <a:schemeClr val="bg1"/>
                        </a:solidFill>
                        <a:effectLst/>
                        <a:latin typeface="+mj-lt"/>
                      </a:endParaRPr>
                    </a:p>
                  </a:txBody>
                  <a:tcPr marL="38100" marR="38100" marT="38100" marB="38100"/>
                </a:tc>
                <a:tc>
                  <a:txBody>
                    <a:bodyPr/>
                    <a:lstStyle/>
                    <a:p>
                      <a:r>
                        <a:rPr lang="en-US" sz="1100" b="1">
                          <a:solidFill>
                            <a:schemeClr val="bg1"/>
                          </a:solidFill>
                          <a:effectLst/>
                          <a:latin typeface="+mj-lt"/>
                        </a:rPr>
                        <a:t>Description</a:t>
                      </a:r>
                      <a:endParaRPr lang="en-US" sz="1100">
                        <a:solidFill>
                          <a:schemeClr val="bg1"/>
                        </a:solidFill>
                        <a:effectLst/>
                        <a:latin typeface="+mj-lt"/>
                      </a:endParaRPr>
                    </a:p>
                  </a:txBody>
                  <a:tcPr marL="38100" marR="38100" marT="38100" marB="38100"/>
                </a:tc>
                <a:tc>
                  <a:txBody>
                    <a:bodyPr/>
                    <a:lstStyle/>
                    <a:p>
                      <a:r>
                        <a:rPr lang="en-US" sz="1100" b="1">
                          <a:solidFill>
                            <a:schemeClr val="bg1"/>
                          </a:solidFill>
                          <a:effectLst/>
                          <a:latin typeface="+mj-lt"/>
                        </a:rPr>
                        <a:t>Pros</a:t>
                      </a:r>
                      <a:endParaRPr lang="en-US" sz="1100">
                        <a:solidFill>
                          <a:schemeClr val="bg1"/>
                        </a:solidFill>
                        <a:effectLst/>
                        <a:latin typeface="+mj-lt"/>
                      </a:endParaRPr>
                    </a:p>
                  </a:txBody>
                  <a:tcPr marL="38100" marR="38100" marT="38100" marB="38100"/>
                </a:tc>
                <a:tc>
                  <a:txBody>
                    <a:bodyPr/>
                    <a:lstStyle/>
                    <a:p>
                      <a:r>
                        <a:rPr lang="en-US" sz="1100" b="1" dirty="0">
                          <a:solidFill>
                            <a:schemeClr val="bg1"/>
                          </a:solidFill>
                          <a:effectLst/>
                          <a:latin typeface="+mj-lt"/>
                        </a:rPr>
                        <a:t>Cons</a:t>
                      </a:r>
                      <a:endParaRPr lang="en-US" sz="1100" dirty="0">
                        <a:solidFill>
                          <a:schemeClr val="bg1"/>
                        </a:solidFill>
                        <a:effectLst/>
                        <a:latin typeface="+mj-lt"/>
                      </a:endParaRPr>
                    </a:p>
                  </a:txBody>
                  <a:tcPr marL="38100" marR="38100" marT="38100" marB="38100"/>
                </a:tc>
                <a:extLst>
                  <a:ext uri="{0D108BD9-81ED-4DB2-BD59-A6C34878D82A}">
                    <a16:rowId xmlns:a16="http://schemas.microsoft.com/office/drawing/2014/main" val="1160847784"/>
                  </a:ext>
                </a:extLst>
              </a:tr>
              <a:tr h="370840">
                <a:tc>
                  <a:txBody>
                    <a:bodyPr/>
                    <a:lstStyle/>
                    <a:p>
                      <a:r>
                        <a:rPr lang="en-US" sz="1100" b="1">
                          <a:solidFill>
                            <a:srgbClr val="000000"/>
                          </a:solidFill>
                          <a:effectLst/>
                          <a:latin typeface="+mj-lt"/>
                        </a:rPr>
                        <a:t>Fee-for-Service (FFS)</a:t>
                      </a:r>
                      <a:endParaRPr lang="en-US" sz="1100">
                        <a:effectLst/>
                        <a:latin typeface="+mj-lt"/>
                      </a:endParaRPr>
                    </a:p>
                  </a:txBody>
                  <a:tcPr marL="38100" marR="38100" marT="38100" marB="38100"/>
                </a:tc>
                <a:tc>
                  <a:txBody>
                    <a:bodyPr/>
                    <a:lstStyle/>
                    <a:p>
                      <a:r>
                        <a:rPr lang="en-US" sz="1100">
                          <a:solidFill>
                            <a:srgbClr val="000000"/>
                          </a:solidFill>
                          <a:effectLst/>
                          <a:latin typeface="+mj-lt"/>
                        </a:rPr>
                        <a:t>Fixed payment per prescription/service, regardless of outcomes</a:t>
                      </a:r>
                      <a:endParaRPr lang="en-US" sz="1100">
                        <a:effectLst/>
                        <a:latin typeface="+mj-lt"/>
                      </a:endParaRPr>
                    </a:p>
                  </a:txBody>
                  <a:tcPr marL="38100" marR="38100" marT="38100" marB="38100"/>
                </a:tc>
                <a:tc>
                  <a:txBody>
                    <a:bodyPr/>
                    <a:lstStyle/>
                    <a:p>
                      <a:r>
                        <a:rPr lang="en-US" sz="1100">
                          <a:solidFill>
                            <a:srgbClr val="000000"/>
                          </a:solidFill>
                          <a:effectLst/>
                          <a:latin typeface="+mj-lt"/>
                        </a:rPr>
                        <a:t>Predictable revenue per transaction</a:t>
                      </a:r>
                      <a:endParaRPr lang="en-US" sz="1100">
                        <a:effectLst/>
                        <a:latin typeface="+mj-lt"/>
                      </a:endParaRPr>
                    </a:p>
                  </a:txBody>
                  <a:tcPr marL="38100" marR="38100" marT="38100" marB="38100"/>
                </a:tc>
                <a:tc>
                  <a:txBody>
                    <a:bodyPr/>
                    <a:lstStyle/>
                    <a:p>
                      <a:r>
                        <a:rPr lang="en-US" sz="1100">
                          <a:solidFill>
                            <a:srgbClr val="000000"/>
                          </a:solidFill>
                          <a:effectLst/>
                          <a:latin typeface="+mj-lt"/>
                        </a:rPr>
                        <a:t>No incentive for improved outcomes</a:t>
                      </a:r>
                      <a:endParaRPr lang="en-US" sz="1100">
                        <a:effectLst/>
                        <a:latin typeface="+mj-lt"/>
                      </a:endParaRPr>
                    </a:p>
                  </a:txBody>
                  <a:tcPr marL="38100" marR="38100" marT="38100" marB="38100"/>
                </a:tc>
                <a:extLst>
                  <a:ext uri="{0D108BD9-81ED-4DB2-BD59-A6C34878D82A}">
                    <a16:rowId xmlns:a16="http://schemas.microsoft.com/office/drawing/2014/main" val="1884882809"/>
                  </a:ext>
                </a:extLst>
              </a:tr>
              <a:tr h="370840">
                <a:tc>
                  <a:txBody>
                    <a:bodyPr/>
                    <a:lstStyle/>
                    <a:p>
                      <a:r>
                        <a:rPr lang="en-US" sz="1100" b="1">
                          <a:solidFill>
                            <a:srgbClr val="000000"/>
                          </a:solidFill>
                          <a:effectLst/>
                          <a:latin typeface="+mj-lt"/>
                        </a:rPr>
                        <a:t>Value-Based Reimbursement</a:t>
                      </a:r>
                      <a:endParaRPr lang="en-US" sz="1100">
                        <a:effectLst/>
                        <a:latin typeface="+mj-lt"/>
                      </a:endParaRPr>
                    </a:p>
                  </a:txBody>
                  <a:tcPr marL="38100" marR="38100" marT="38100" marB="38100"/>
                </a:tc>
                <a:tc>
                  <a:txBody>
                    <a:bodyPr/>
                    <a:lstStyle/>
                    <a:p>
                      <a:r>
                        <a:rPr lang="en-US" sz="1100" dirty="0">
                          <a:solidFill>
                            <a:srgbClr val="000000"/>
                          </a:solidFill>
                          <a:effectLst/>
                          <a:latin typeface="+mj-lt"/>
                        </a:rPr>
                        <a:t>Payment linked to quality metrics, incentivizing improved outcomes</a:t>
                      </a:r>
                      <a:endParaRPr lang="en-US" sz="1100" dirty="0">
                        <a:effectLst/>
                        <a:latin typeface="+mj-lt"/>
                      </a:endParaRPr>
                    </a:p>
                  </a:txBody>
                  <a:tcPr marL="38100" marR="38100" marT="38100" marB="38100"/>
                </a:tc>
                <a:tc>
                  <a:txBody>
                    <a:bodyPr/>
                    <a:lstStyle/>
                    <a:p>
                      <a:r>
                        <a:rPr lang="en-US" sz="1100">
                          <a:solidFill>
                            <a:srgbClr val="000000"/>
                          </a:solidFill>
                          <a:effectLst/>
                          <a:latin typeface="+mj-lt"/>
                        </a:rPr>
                        <a:t>Encourages high-quality care and cost savings</a:t>
                      </a:r>
                      <a:endParaRPr lang="en-US" sz="1100">
                        <a:effectLst/>
                        <a:latin typeface="+mj-lt"/>
                      </a:endParaRPr>
                    </a:p>
                  </a:txBody>
                  <a:tcPr marL="38100" marR="38100" marT="38100" marB="38100"/>
                </a:tc>
                <a:tc>
                  <a:txBody>
                    <a:bodyPr/>
                    <a:lstStyle/>
                    <a:p>
                      <a:r>
                        <a:rPr lang="en-US" sz="1100">
                          <a:solidFill>
                            <a:srgbClr val="000000"/>
                          </a:solidFill>
                          <a:effectLst/>
                          <a:latin typeface="+mj-lt"/>
                        </a:rPr>
                        <a:t>Complex to track and meet quality metrics</a:t>
                      </a:r>
                      <a:endParaRPr lang="en-US" sz="1100">
                        <a:effectLst/>
                        <a:latin typeface="+mj-lt"/>
                      </a:endParaRPr>
                    </a:p>
                  </a:txBody>
                  <a:tcPr marL="38100" marR="38100" marT="38100" marB="38100"/>
                </a:tc>
                <a:extLst>
                  <a:ext uri="{0D108BD9-81ED-4DB2-BD59-A6C34878D82A}">
                    <a16:rowId xmlns:a16="http://schemas.microsoft.com/office/drawing/2014/main" val="724926994"/>
                  </a:ext>
                </a:extLst>
              </a:tr>
              <a:tr h="370840">
                <a:tc>
                  <a:txBody>
                    <a:bodyPr/>
                    <a:lstStyle/>
                    <a:p>
                      <a:r>
                        <a:rPr lang="en-US" sz="1100" b="1" dirty="0">
                          <a:solidFill>
                            <a:srgbClr val="000000"/>
                          </a:solidFill>
                          <a:effectLst/>
                          <a:latin typeface="+mj-lt"/>
                        </a:rPr>
                        <a:t>Direct and Indirect Remuneration (DIR) Fees</a:t>
                      </a:r>
                      <a:endParaRPr lang="en-US" sz="1100" dirty="0">
                        <a:effectLst/>
                        <a:latin typeface="+mj-lt"/>
                      </a:endParaRPr>
                    </a:p>
                  </a:txBody>
                  <a:tcPr marL="38100" marR="38100" marT="38100" marB="38100"/>
                </a:tc>
                <a:tc>
                  <a:txBody>
                    <a:bodyPr/>
                    <a:lstStyle/>
                    <a:p>
                      <a:r>
                        <a:rPr lang="en-US" sz="1100" dirty="0">
                          <a:solidFill>
                            <a:srgbClr val="000000"/>
                          </a:solidFill>
                          <a:effectLst/>
                          <a:latin typeface="+mj-lt"/>
                        </a:rPr>
                        <a:t>Retroactive fees affecting net reimbursement, often by PBMs</a:t>
                      </a:r>
                      <a:endParaRPr lang="en-US" sz="1100" dirty="0">
                        <a:effectLst/>
                        <a:latin typeface="+mj-lt"/>
                      </a:endParaRPr>
                    </a:p>
                  </a:txBody>
                  <a:tcPr marL="38100" marR="38100" marT="38100" marB="38100"/>
                </a:tc>
                <a:tc>
                  <a:txBody>
                    <a:bodyPr/>
                    <a:lstStyle/>
                    <a:p>
                      <a:r>
                        <a:rPr lang="en-US" sz="1100" dirty="0">
                          <a:solidFill>
                            <a:srgbClr val="000000"/>
                          </a:solidFill>
                          <a:effectLst/>
                          <a:latin typeface="+mj-lt"/>
                        </a:rPr>
                        <a:t>May lower upfront costs, albeit unpredictable</a:t>
                      </a:r>
                      <a:endParaRPr lang="en-US" sz="1100" dirty="0">
                        <a:effectLst/>
                        <a:latin typeface="+mj-lt"/>
                      </a:endParaRPr>
                    </a:p>
                  </a:txBody>
                  <a:tcPr marL="38100" marR="38100" marT="38100" marB="38100"/>
                </a:tc>
                <a:tc>
                  <a:txBody>
                    <a:bodyPr/>
                    <a:lstStyle/>
                    <a:p>
                      <a:r>
                        <a:rPr lang="en-US" sz="1100">
                          <a:solidFill>
                            <a:srgbClr val="000000"/>
                          </a:solidFill>
                          <a:effectLst/>
                          <a:latin typeface="+mj-lt"/>
                        </a:rPr>
                        <a:t>Creates financial unpredictability</a:t>
                      </a:r>
                      <a:endParaRPr lang="en-US" sz="1100">
                        <a:effectLst/>
                        <a:latin typeface="+mj-lt"/>
                      </a:endParaRPr>
                    </a:p>
                  </a:txBody>
                  <a:tcPr marL="38100" marR="38100" marT="38100" marB="38100"/>
                </a:tc>
                <a:extLst>
                  <a:ext uri="{0D108BD9-81ED-4DB2-BD59-A6C34878D82A}">
                    <a16:rowId xmlns:a16="http://schemas.microsoft.com/office/drawing/2014/main" val="412243816"/>
                  </a:ext>
                </a:extLst>
              </a:tr>
              <a:tr h="370840">
                <a:tc>
                  <a:txBody>
                    <a:bodyPr/>
                    <a:lstStyle/>
                    <a:p>
                      <a:r>
                        <a:rPr lang="en-US" sz="1100" b="1" dirty="0">
                          <a:solidFill>
                            <a:srgbClr val="000000"/>
                          </a:solidFill>
                          <a:effectLst/>
                          <a:latin typeface="+mj-lt"/>
                        </a:rPr>
                        <a:t>Medication Therapy Management (MTM)</a:t>
                      </a:r>
                      <a:endParaRPr lang="en-US" sz="1100" dirty="0">
                        <a:effectLst/>
                        <a:latin typeface="+mj-lt"/>
                      </a:endParaRPr>
                    </a:p>
                  </a:txBody>
                  <a:tcPr marL="38100" marR="38100" marT="38100" marB="38100"/>
                </a:tc>
                <a:tc>
                  <a:txBody>
                    <a:bodyPr/>
                    <a:lstStyle/>
                    <a:p>
                      <a:r>
                        <a:rPr lang="en-US" sz="1100" dirty="0">
                          <a:solidFill>
                            <a:srgbClr val="000000"/>
                          </a:solidFill>
                          <a:effectLst/>
                          <a:latin typeface="+mj-lt"/>
                        </a:rPr>
                        <a:t>Reimbursement for MTM services like CMR and TMR under Medicare Part D</a:t>
                      </a:r>
                      <a:endParaRPr lang="en-US" sz="1100" dirty="0">
                        <a:effectLst/>
                        <a:latin typeface="+mj-lt"/>
                      </a:endParaRPr>
                    </a:p>
                  </a:txBody>
                  <a:tcPr marL="38100" marR="38100" marT="38100" marB="38100"/>
                </a:tc>
                <a:tc>
                  <a:txBody>
                    <a:bodyPr/>
                    <a:lstStyle/>
                    <a:p>
                      <a:r>
                        <a:rPr lang="en-US" sz="1100" dirty="0">
                          <a:solidFill>
                            <a:srgbClr val="000000"/>
                          </a:solidFill>
                          <a:effectLst/>
                          <a:latin typeface="+mj-lt"/>
                        </a:rPr>
                        <a:t>Supports comprehensive patient care and medication adherence</a:t>
                      </a:r>
                      <a:endParaRPr lang="en-US" sz="1100" dirty="0">
                        <a:effectLst/>
                        <a:latin typeface="+mj-lt"/>
                      </a:endParaRPr>
                    </a:p>
                  </a:txBody>
                  <a:tcPr marL="38100" marR="38100" marT="38100" marB="38100"/>
                </a:tc>
                <a:tc>
                  <a:txBody>
                    <a:bodyPr/>
                    <a:lstStyle/>
                    <a:p>
                      <a:r>
                        <a:rPr lang="en-US" sz="1100" dirty="0">
                          <a:solidFill>
                            <a:srgbClr val="000000"/>
                          </a:solidFill>
                          <a:effectLst/>
                          <a:latin typeface="+mj-lt"/>
                        </a:rPr>
                        <a:t>Generally limited to eligible Medicare Part D patients</a:t>
                      </a:r>
                      <a:endParaRPr lang="en-US" sz="1100" dirty="0">
                        <a:effectLst/>
                        <a:latin typeface="+mj-lt"/>
                      </a:endParaRPr>
                    </a:p>
                  </a:txBody>
                  <a:tcPr marL="38100" marR="38100" marT="38100" marB="38100"/>
                </a:tc>
                <a:extLst>
                  <a:ext uri="{0D108BD9-81ED-4DB2-BD59-A6C34878D82A}">
                    <a16:rowId xmlns:a16="http://schemas.microsoft.com/office/drawing/2014/main" val="3712105691"/>
                  </a:ext>
                </a:extLst>
              </a:tr>
              <a:tr h="370840">
                <a:tc>
                  <a:txBody>
                    <a:bodyPr/>
                    <a:lstStyle/>
                    <a:p>
                      <a:r>
                        <a:rPr lang="en-US" sz="1100" b="1" dirty="0">
                          <a:solidFill>
                            <a:srgbClr val="000000"/>
                          </a:solidFill>
                          <a:effectLst/>
                          <a:latin typeface="+mj-lt"/>
                        </a:rPr>
                        <a:t>Capitation Payment Model</a:t>
                      </a:r>
                      <a:endParaRPr lang="en-US" sz="1100" dirty="0">
                        <a:effectLst/>
                        <a:latin typeface="+mj-lt"/>
                      </a:endParaRPr>
                    </a:p>
                  </a:txBody>
                  <a:tcPr marL="38100" marR="38100" marT="38100" marB="38100"/>
                </a:tc>
                <a:tc>
                  <a:txBody>
                    <a:bodyPr/>
                    <a:lstStyle/>
                    <a:p>
                      <a:r>
                        <a:rPr lang="en-US" sz="1100" dirty="0">
                          <a:solidFill>
                            <a:srgbClr val="000000"/>
                          </a:solidFill>
                          <a:effectLst/>
                          <a:latin typeface="+mj-lt"/>
                        </a:rPr>
                        <a:t>Fixed monthly payment per patient for covered services, incentivizing efficiency</a:t>
                      </a:r>
                      <a:endParaRPr lang="en-US" sz="1100" dirty="0">
                        <a:effectLst/>
                        <a:latin typeface="+mj-lt"/>
                      </a:endParaRPr>
                    </a:p>
                  </a:txBody>
                  <a:tcPr marL="38100" marR="38100" marT="38100" marB="38100"/>
                </a:tc>
                <a:tc>
                  <a:txBody>
                    <a:bodyPr/>
                    <a:lstStyle/>
                    <a:p>
                      <a:r>
                        <a:rPr lang="en-US" sz="1100">
                          <a:solidFill>
                            <a:srgbClr val="000000"/>
                          </a:solidFill>
                          <a:effectLst/>
                          <a:latin typeface="+mj-lt"/>
                        </a:rPr>
                        <a:t>Promotes preventive care and cost efficiency</a:t>
                      </a:r>
                      <a:endParaRPr lang="en-US" sz="1100">
                        <a:effectLst/>
                        <a:latin typeface="+mj-lt"/>
                      </a:endParaRPr>
                    </a:p>
                  </a:txBody>
                  <a:tcPr marL="38100" marR="38100" marT="38100" marB="38100"/>
                </a:tc>
                <a:tc>
                  <a:txBody>
                    <a:bodyPr/>
                    <a:lstStyle/>
                    <a:p>
                      <a:r>
                        <a:rPr lang="en-US" sz="1100" dirty="0">
                          <a:solidFill>
                            <a:srgbClr val="000000"/>
                          </a:solidFill>
                          <a:effectLst/>
                          <a:latin typeface="+mj-lt"/>
                        </a:rPr>
                        <a:t>Not widely used in pharmacy, risks of underfunding</a:t>
                      </a:r>
                      <a:endParaRPr lang="en-US" sz="1100" dirty="0">
                        <a:effectLst/>
                        <a:latin typeface="+mj-lt"/>
                      </a:endParaRPr>
                    </a:p>
                  </a:txBody>
                  <a:tcPr marL="38100" marR="38100" marT="38100" marB="38100"/>
                </a:tc>
                <a:extLst>
                  <a:ext uri="{0D108BD9-81ED-4DB2-BD59-A6C34878D82A}">
                    <a16:rowId xmlns:a16="http://schemas.microsoft.com/office/drawing/2014/main" val="2229512468"/>
                  </a:ext>
                </a:extLst>
              </a:tr>
              <a:tr h="0">
                <a:tc>
                  <a:txBody>
                    <a:bodyPr/>
                    <a:lstStyle/>
                    <a:p>
                      <a:r>
                        <a:rPr lang="en-US" sz="1100" b="1">
                          <a:solidFill>
                            <a:srgbClr val="000000"/>
                          </a:solidFill>
                          <a:effectLst/>
                          <a:latin typeface="+mj-lt"/>
                        </a:rPr>
                        <a:t>Pay-for-Performance (P4P)</a:t>
                      </a:r>
                      <a:endParaRPr lang="en-US" sz="1100">
                        <a:effectLst/>
                        <a:latin typeface="+mj-lt"/>
                      </a:endParaRPr>
                    </a:p>
                  </a:txBody>
                  <a:tcPr marL="38100" marR="38100" marT="38100" marB="38100"/>
                </a:tc>
                <a:tc>
                  <a:txBody>
                    <a:bodyPr/>
                    <a:lstStyle/>
                    <a:p>
                      <a:r>
                        <a:rPr lang="en-US" sz="1100" dirty="0">
                          <a:solidFill>
                            <a:srgbClr val="000000"/>
                          </a:solidFill>
                          <a:effectLst/>
                          <a:latin typeface="+mj-lt"/>
                        </a:rPr>
                        <a:t>Additional payments based on performance metrics like adherence rates</a:t>
                      </a:r>
                      <a:endParaRPr lang="en-US" sz="1100" dirty="0">
                        <a:effectLst/>
                        <a:latin typeface="+mj-lt"/>
                      </a:endParaRPr>
                    </a:p>
                  </a:txBody>
                  <a:tcPr marL="38100" marR="38100" marT="38100" marB="38100"/>
                </a:tc>
                <a:tc>
                  <a:txBody>
                    <a:bodyPr/>
                    <a:lstStyle/>
                    <a:p>
                      <a:r>
                        <a:rPr lang="en-US" sz="1100" dirty="0">
                          <a:solidFill>
                            <a:srgbClr val="000000"/>
                          </a:solidFill>
                          <a:effectLst/>
                          <a:latin typeface="+mj-lt"/>
                        </a:rPr>
                        <a:t>Rewards pharmacies for achieving health outcomes</a:t>
                      </a:r>
                      <a:endParaRPr lang="en-US" sz="1100" dirty="0">
                        <a:effectLst/>
                        <a:latin typeface="+mj-lt"/>
                      </a:endParaRPr>
                    </a:p>
                  </a:txBody>
                  <a:tcPr marL="38100" marR="38100" marT="38100" marB="38100"/>
                </a:tc>
                <a:tc>
                  <a:txBody>
                    <a:bodyPr/>
                    <a:lstStyle/>
                    <a:p>
                      <a:r>
                        <a:rPr lang="en-US" sz="1100" dirty="0">
                          <a:solidFill>
                            <a:srgbClr val="000000"/>
                          </a:solidFill>
                          <a:effectLst/>
                          <a:latin typeface="+mj-lt"/>
                        </a:rPr>
                        <a:t>Pressure to meet performance targets, possible inconsistency</a:t>
                      </a:r>
                      <a:endParaRPr lang="en-US" sz="1100" dirty="0">
                        <a:effectLst/>
                        <a:latin typeface="+mj-lt"/>
                      </a:endParaRPr>
                    </a:p>
                  </a:txBody>
                  <a:tcPr marL="38100" marR="38100" marT="38100" marB="38100"/>
                </a:tc>
                <a:extLst>
                  <a:ext uri="{0D108BD9-81ED-4DB2-BD59-A6C34878D82A}">
                    <a16:rowId xmlns:a16="http://schemas.microsoft.com/office/drawing/2014/main" val="1454636470"/>
                  </a:ext>
                </a:extLst>
              </a:tr>
            </a:tbl>
          </a:graphicData>
        </a:graphic>
      </p:graphicFrame>
      <p:sp>
        <p:nvSpPr>
          <p:cNvPr id="3" name="Title 2">
            <a:extLst>
              <a:ext uri="{FF2B5EF4-FFF2-40B4-BE49-F238E27FC236}">
                <a16:creationId xmlns:a16="http://schemas.microsoft.com/office/drawing/2014/main" id="{95DA5D98-D28F-92E7-C7F7-CCF276404E56}"/>
              </a:ext>
            </a:extLst>
          </p:cNvPr>
          <p:cNvSpPr>
            <a:spLocks noGrp="1"/>
          </p:cNvSpPr>
          <p:nvPr>
            <p:ph type="title"/>
          </p:nvPr>
        </p:nvSpPr>
        <p:spPr/>
        <p:txBody>
          <a:bodyPr/>
          <a:lstStyle/>
          <a:p>
            <a:r>
              <a:rPr lang="en-US" dirty="0"/>
              <a:t>Overview of Reimbursement Models</a:t>
            </a:r>
          </a:p>
        </p:txBody>
      </p:sp>
      <p:sp>
        <p:nvSpPr>
          <p:cNvPr id="2" name="Rounded Rectangle 1">
            <a:extLst>
              <a:ext uri="{FF2B5EF4-FFF2-40B4-BE49-F238E27FC236}">
                <a16:creationId xmlns:a16="http://schemas.microsoft.com/office/drawing/2014/main" id="{D79A7EB5-EC11-B2B7-CEE6-A4454E42DE89}"/>
              </a:ext>
            </a:extLst>
          </p:cNvPr>
          <p:cNvSpPr/>
          <p:nvPr/>
        </p:nvSpPr>
        <p:spPr>
          <a:xfrm>
            <a:off x="706438" y="1556951"/>
            <a:ext cx="8095529" cy="580768"/>
          </a:xfrm>
          <a:prstGeom prst="roundRect">
            <a:avLst/>
          </a:prstGeom>
          <a:noFill/>
          <a:ln w="38100">
            <a:solidFill>
              <a:schemeClr val="accent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ounded Rectangle 4">
            <a:extLst>
              <a:ext uri="{FF2B5EF4-FFF2-40B4-BE49-F238E27FC236}">
                <a16:creationId xmlns:a16="http://schemas.microsoft.com/office/drawing/2014/main" id="{C7398A22-DEBE-B4A5-955B-9AFB4E22B9D4}"/>
              </a:ext>
            </a:extLst>
          </p:cNvPr>
          <p:cNvSpPr/>
          <p:nvPr/>
        </p:nvSpPr>
        <p:spPr>
          <a:xfrm>
            <a:off x="706438" y="2137719"/>
            <a:ext cx="8095529" cy="605481"/>
          </a:xfrm>
          <a:prstGeom prst="roundRect">
            <a:avLst/>
          </a:prstGeom>
          <a:noFill/>
          <a:ln w="38100">
            <a:solidFill>
              <a:schemeClr val="accent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ounded Rectangle 5">
            <a:extLst>
              <a:ext uri="{FF2B5EF4-FFF2-40B4-BE49-F238E27FC236}">
                <a16:creationId xmlns:a16="http://schemas.microsoft.com/office/drawing/2014/main" id="{9C4603D5-FE92-281C-33B4-7D0CC7C6ECC2}"/>
              </a:ext>
            </a:extLst>
          </p:cNvPr>
          <p:cNvSpPr/>
          <p:nvPr/>
        </p:nvSpPr>
        <p:spPr>
          <a:xfrm>
            <a:off x="706437" y="2743200"/>
            <a:ext cx="8095529" cy="420130"/>
          </a:xfrm>
          <a:prstGeom prst="roundRect">
            <a:avLst/>
          </a:prstGeom>
          <a:noFill/>
          <a:ln w="38100">
            <a:solidFill>
              <a:schemeClr val="accent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ounded Rectangle 6">
            <a:extLst>
              <a:ext uri="{FF2B5EF4-FFF2-40B4-BE49-F238E27FC236}">
                <a16:creationId xmlns:a16="http://schemas.microsoft.com/office/drawing/2014/main" id="{AC834A4A-DD7E-1C00-6D12-D0CFE4747951}"/>
              </a:ext>
            </a:extLst>
          </p:cNvPr>
          <p:cNvSpPr/>
          <p:nvPr/>
        </p:nvSpPr>
        <p:spPr>
          <a:xfrm>
            <a:off x="706437" y="3167449"/>
            <a:ext cx="8095529" cy="605481"/>
          </a:xfrm>
          <a:prstGeom prst="roundRect">
            <a:avLst/>
          </a:prstGeom>
          <a:noFill/>
          <a:ln w="38100">
            <a:solidFill>
              <a:schemeClr val="accent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ounded Rectangle 7">
            <a:extLst>
              <a:ext uri="{FF2B5EF4-FFF2-40B4-BE49-F238E27FC236}">
                <a16:creationId xmlns:a16="http://schemas.microsoft.com/office/drawing/2014/main" id="{3A3A75E6-7126-9E34-89AF-277EFE7EE599}"/>
              </a:ext>
            </a:extLst>
          </p:cNvPr>
          <p:cNvSpPr/>
          <p:nvPr/>
        </p:nvSpPr>
        <p:spPr>
          <a:xfrm>
            <a:off x="705717" y="3722400"/>
            <a:ext cx="8095529" cy="605481"/>
          </a:xfrm>
          <a:prstGeom prst="roundRect">
            <a:avLst/>
          </a:prstGeom>
          <a:noFill/>
          <a:ln w="38100">
            <a:solidFill>
              <a:schemeClr val="accent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ounded Rectangle 8">
            <a:extLst>
              <a:ext uri="{FF2B5EF4-FFF2-40B4-BE49-F238E27FC236}">
                <a16:creationId xmlns:a16="http://schemas.microsoft.com/office/drawing/2014/main" id="{4659F85F-D804-619C-14F0-9F00CB347610}"/>
              </a:ext>
            </a:extLst>
          </p:cNvPr>
          <p:cNvSpPr/>
          <p:nvPr/>
        </p:nvSpPr>
        <p:spPr>
          <a:xfrm>
            <a:off x="704277" y="4302617"/>
            <a:ext cx="8095529" cy="605481"/>
          </a:xfrm>
          <a:prstGeom prst="roundRect">
            <a:avLst/>
          </a:prstGeom>
          <a:noFill/>
          <a:ln w="38100">
            <a:solidFill>
              <a:schemeClr val="accent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2025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xit" presetSubtype="4" fill="hold" grpId="1" nodeType="clickEffect">
                                  <p:stCondLst>
                                    <p:cond delay="0"/>
                                  </p:stCondLst>
                                  <p:childTnLst>
                                    <p:anim calcmode="lin" valueType="num">
                                      <p:cBhvr additive="base">
                                        <p:cTn id="10" dur="500"/>
                                        <p:tgtEl>
                                          <p:spTgt spid="2"/>
                                        </p:tgtEl>
                                        <p:attrNameLst>
                                          <p:attrName>ppt_x</p:attrName>
                                        </p:attrNameLst>
                                      </p:cBhvr>
                                      <p:tavLst>
                                        <p:tav tm="0">
                                          <p:val>
                                            <p:strVal val="ppt_x"/>
                                          </p:val>
                                        </p:tav>
                                        <p:tav tm="100000">
                                          <p:val>
                                            <p:strVal val="ppt_x"/>
                                          </p:val>
                                        </p:tav>
                                      </p:tavLst>
                                    </p:anim>
                                    <p:anim calcmode="lin" valueType="num">
                                      <p:cBhvr additive="base">
                                        <p:cTn id="11" dur="500"/>
                                        <p:tgtEl>
                                          <p:spTgt spid="2"/>
                                        </p:tgtEl>
                                        <p:attrNameLst>
                                          <p:attrName>ppt_y</p:attrName>
                                        </p:attrNameLst>
                                      </p:cBhvr>
                                      <p:tavLst>
                                        <p:tav tm="0">
                                          <p:val>
                                            <p:strVal val="ppt_y"/>
                                          </p:val>
                                        </p:tav>
                                        <p:tav tm="100000">
                                          <p:val>
                                            <p:strVal val="1+ppt_h/2"/>
                                          </p:val>
                                        </p:tav>
                                      </p:tavLst>
                                    </p:anim>
                                    <p:set>
                                      <p:cBhvr>
                                        <p:cTn id="12" dur="1" fill="hold">
                                          <p:stCondLst>
                                            <p:cond delay="499"/>
                                          </p:stCondLst>
                                        </p:cTn>
                                        <p:tgtEl>
                                          <p:spTgt spid="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xit" presetSubtype="4" fill="hold" grpId="1" nodeType="clickEffect">
                                  <p:stCondLst>
                                    <p:cond delay="0"/>
                                  </p:stCondLst>
                                  <p:childTnLst>
                                    <p:anim calcmode="lin" valueType="num">
                                      <p:cBhvr additive="base">
                                        <p:cTn id="20" dur="500"/>
                                        <p:tgtEl>
                                          <p:spTgt spid="5"/>
                                        </p:tgtEl>
                                        <p:attrNameLst>
                                          <p:attrName>ppt_x</p:attrName>
                                        </p:attrNameLst>
                                      </p:cBhvr>
                                      <p:tavLst>
                                        <p:tav tm="0">
                                          <p:val>
                                            <p:strVal val="ppt_x"/>
                                          </p:val>
                                        </p:tav>
                                        <p:tav tm="100000">
                                          <p:val>
                                            <p:strVal val="ppt_x"/>
                                          </p:val>
                                        </p:tav>
                                      </p:tavLst>
                                    </p:anim>
                                    <p:anim calcmode="lin" valueType="num">
                                      <p:cBhvr additive="base">
                                        <p:cTn id="21" dur="500"/>
                                        <p:tgtEl>
                                          <p:spTgt spid="5"/>
                                        </p:tgtEl>
                                        <p:attrNameLst>
                                          <p:attrName>ppt_y</p:attrName>
                                        </p:attrNameLst>
                                      </p:cBhvr>
                                      <p:tavLst>
                                        <p:tav tm="0">
                                          <p:val>
                                            <p:strVal val="ppt_y"/>
                                          </p:val>
                                        </p:tav>
                                        <p:tav tm="100000">
                                          <p:val>
                                            <p:strVal val="1+ppt_h/2"/>
                                          </p:val>
                                        </p:tav>
                                      </p:tavLst>
                                    </p:anim>
                                    <p:set>
                                      <p:cBhvr>
                                        <p:cTn id="22" dur="1" fill="hold">
                                          <p:stCondLst>
                                            <p:cond delay="499"/>
                                          </p:stCondLst>
                                        </p:cTn>
                                        <p:tgtEl>
                                          <p:spTgt spid="5"/>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 presetClass="exit" presetSubtype="4" fill="hold" grpId="1" nodeType="clickEffect">
                                  <p:stCondLst>
                                    <p:cond delay="0"/>
                                  </p:stCondLst>
                                  <p:childTnLst>
                                    <p:anim calcmode="lin" valueType="num">
                                      <p:cBhvr additive="base">
                                        <p:cTn id="30" dur="500"/>
                                        <p:tgtEl>
                                          <p:spTgt spid="6"/>
                                        </p:tgtEl>
                                        <p:attrNameLst>
                                          <p:attrName>ppt_x</p:attrName>
                                        </p:attrNameLst>
                                      </p:cBhvr>
                                      <p:tavLst>
                                        <p:tav tm="0">
                                          <p:val>
                                            <p:strVal val="ppt_x"/>
                                          </p:val>
                                        </p:tav>
                                        <p:tav tm="100000">
                                          <p:val>
                                            <p:strVal val="ppt_x"/>
                                          </p:val>
                                        </p:tav>
                                      </p:tavLst>
                                    </p:anim>
                                    <p:anim calcmode="lin" valueType="num">
                                      <p:cBhvr additive="base">
                                        <p:cTn id="31" dur="500"/>
                                        <p:tgtEl>
                                          <p:spTgt spid="6"/>
                                        </p:tgtEl>
                                        <p:attrNameLst>
                                          <p:attrName>ppt_y</p:attrName>
                                        </p:attrNameLst>
                                      </p:cBhvr>
                                      <p:tavLst>
                                        <p:tav tm="0">
                                          <p:val>
                                            <p:strVal val="ppt_y"/>
                                          </p:val>
                                        </p:tav>
                                        <p:tav tm="100000">
                                          <p:val>
                                            <p:strVal val="1+ppt_h/2"/>
                                          </p:val>
                                        </p:tav>
                                      </p:tavLst>
                                    </p:anim>
                                    <p:set>
                                      <p:cBhvr>
                                        <p:cTn id="32" dur="1" fill="hold">
                                          <p:stCondLst>
                                            <p:cond delay="499"/>
                                          </p:stCondLst>
                                        </p:cTn>
                                        <p:tgtEl>
                                          <p:spTgt spid="6"/>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2" presetClass="exit" presetSubtype="4" fill="hold" grpId="1" nodeType="clickEffect">
                                  <p:stCondLst>
                                    <p:cond delay="0"/>
                                  </p:stCondLst>
                                  <p:childTnLst>
                                    <p:anim calcmode="lin" valueType="num">
                                      <p:cBhvr additive="base">
                                        <p:cTn id="40" dur="500"/>
                                        <p:tgtEl>
                                          <p:spTgt spid="7"/>
                                        </p:tgtEl>
                                        <p:attrNameLst>
                                          <p:attrName>ppt_x</p:attrName>
                                        </p:attrNameLst>
                                      </p:cBhvr>
                                      <p:tavLst>
                                        <p:tav tm="0">
                                          <p:val>
                                            <p:strVal val="ppt_x"/>
                                          </p:val>
                                        </p:tav>
                                        <p:tav tm="100000">
                                          <p:val>
                                            <p:strVal val="ppt_x"/>
                                          </p:val>
                                        </p:tav>
                                      </p:tavLst>
                                    </p:anim>
                                    <p:anim calcmode="lin" valueType="num">
                                      <p:cBhvr additive="base">
                                        <p:cTn id="41" dur="500"/>
                                        <p:tgtEl>
                                          <p:spTgt spid="7"/>
                                        </p:tgtEl>
                                        <p:attrNameLst>
                                          <p:attrName>ppt_y</p:attrName>
                                        </p:attrNameLst>
                                      </p:cBhvr>
                                      <p:tavLst>
                                        <p:tav tm="0">
                                          <p:val>
                                            <p:strVal val="ppt_y"/>
                                          </p:val>
                                        </p:tav>
                                        <p:tav tm="100000">
                                          <p:val>
                                            <p:strVal val="1+ppt_h/2"/>
                                          </p:val>
                                        </p:tav>
                                      </p:tavLst>
                                    </p:anim>
                                    <p:set>
                                      <p:cBhvr>
                                        <p:cTn id="42" dur="1" fill="hold">
                                          <p:stCondLst>
                                            <p:cond delay="499"/>
                                          </p:stCondLst>
                                        </p:cTn>
                                        <p:tgtEl>
                                          <p:spTgt spid="7"/>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2" presetClass="exit" presetSubtype="4" fill="hold" grpId="1" nodeType="clickEffect">
                                  <p:stCondLst>
                                    <p:cond delay="0"/>
                                  </p:stCondLst>
                                  <p:childTnLst>
                                    <p:anim calcmode="lin" valueType="num">
                                      <p:cBhvr additive="base">
                                        <p:cTn id="50" dur="500"/>
                                        <p:tgtEl>
                                          <p:spTgt spid="8"/>
                                        </p:tgtEl>
                                        <p:attrNameLst>
                                          <p:attrName>ppt_x</p:attrName>
                                        </p:attrNameLst>
                                      </p:cBhvr>
                                      <p:tavLst>
                                        <p:tav tm="0">
                                          <p:val>
                                            <p:strVal val="ppt_x"/>
                                          </p:val>
                                        </p:tav>
                                        <p:tav tm="100000">
                                          <p:val>
                                            <p:strVal val="ppt_x"/>
                                          </p:val>
                                        </p:tav>
                                      </p:tavLst>
                                    </p:anim>
                                    <p:anim calcmode="lin" valueType="num">
                                      <p:cBhvr additive="base">
                                        <p:cTn id="51" dur="500"/>
                                        <p:tgtEl>
                                          <p:spTgt spid="8"/>
                                        </p:tgtEl>
                                        <p:attrNameLst>
                                          <p:attrName>ppt_y</p:attrName>
                                        </p:attrNameLst>
                                      </p:cBhvr>
                                      <p:tavLst>
                                        <p:tav tm="0">
                                          <p:val>
                                            <p:strVal val="ppt_y"/>
                                          </p:val>
                                        </p:tav>
                                        <p:tav tm="100000">
                                          <p:val>
                                            <p:strVal val="1+ppt_h/2"/>
                                          </p:val>
                                        </p:tav>
                                      </p:tavLst>
                                    </p:anim>
                                    <p:set>
                                      <p:cBhvr>
                                        <p:cTn id="52" dur="1" fill="hold">
                                          <p:stCondLst>
                                            <p:cond delay="499"/>
                                          </p:stCondLst>
                                        </p:cTn>
                                        <p:tgtEl>
                                          <p:spTgt spid="8"/>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5" grpId="0" animBg="1"/>
      <p:bldP spid="5" grpId="1" animBg="1"/>
      <p:bldP spid="6" grpId="0" animBg="1"/>
      <p:bldP spid="6" grpId="1" animBg="1"/>
      <p:bldP spid="7" grpId="0" animBg="1"/>
      <p:bldP spid="7" grpId="1" animBg="1"/>
      <p:bldP spid="8" grpId="0" animBg="1"/>
      <p:bldP spid="8" grpId="1" animBg="1"/>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8B4C0FF-A496-B7A7-86C3-AFA2AE5A3D94}"/>
              </a:ext>
            </a:extLst>
          </p:cNvPr>
          <p:cNvSpPr>
            <a:spLocks noGrp="1"/>
          </p:cNvSpPr>
          <p:nvPr>
            <p:ph type="title"/>
          </p:nvPr>
        </p:nvSpPr>
        <p:spPr>
          <a:xfrm>
            <a:off x="706930" y="180607"/>
            <a:ext cx="8095037" cy="922351"/>
          </a:xfrm>
        </p:spPr>
        <p:txBody>
          <a:bodyPr anchor="ctr">
            <a:normAutofit/>
          </a:bodyPr>
          <a:lstStyle/>
          <a:p>
            <a:r>
              <a:rPr lang="en-US" dirty="0"/>
              <a:t>Fee-for-Service Model </a:t>
            </a:r>
          </a:p>
        </p:txBody>
      </p:sp>
      <p:graphicFrame>
        <p:nvGraphicFramePr>
          <p:cNvPr id="5" name="Content Placeholder 1">
            <a:extLst>
              <a:ext uri="{FF2B5EF4-FFF2-40B4-BE49-F238E27FC236}">
                <a16:creationId xmlns:a16="http://schemas.microsoft.com/office/drawing/2014/main" id="{48F01DCE-EE1A-34C6-54F4-8AEFA378D122}"/>
              </a:ext>
            </a:extLst>
          </p:cNvPr>
          <p:cNvGraphicFramePr>
            <a:graphicFrameLocks noGrp="1"/>
          </p:cNvGraphicFramePr>
          <p:nvPr>
            <p:ph idx="1"/>
            <p:extLst>
              <p:ext uri="{D42A27DB-BD31-4B8C-83A1-F6EECF244321}">
                <p14:modId xmlns:p14="http://schemas.microsoft.com/office/powerpoint/2010/main" val="780073226"/>
              </p:ext>
            </p:extLst>
          </p:nvPr>
        </p:nvGraphicFramePr>
        <p:xfrm>
          <a:off x="706930" y="1277002"/>
          <a:ext cx="8095041" cy="28457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05468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D9753EE1-17E7-4AED-9209-61F0E9694DB0}"/>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graphicEl>
                                              <a:dgm id="{BF87668C-7D2D-4A37-984C-B07CBD1EB1D0}"/>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graphicEl>
                                              <a:dgm id="{2614E4C2-2ADA-4E3E-A0C8-95094D665992}"/>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graphicEl>
                                              <a:dgm id="{E1CE7CE8-DA1C-4585-B57B-8496FA1C53CB}"/>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graphicEl>
                                              <a:dgm id="{AFF5B44A-DE18-4B48-B307-68AB30C7E789}"/>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graphicEl>
                                              <a:dgm id="{B6F4F42C-C1C6-4136-BA05-0755DDE44B97}"/>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graphicEl>
                                              <a:dgm id="{27D4C806-74E6-4288-A984-D16306CE4394}"/>
                                            </p:graphic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
                                            <p:graphicEl>
                                              <a:dgm id="{38D16262-B1E4-403A-9BC6-E22AEE631048}"/>
                                            </p:graphic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5">
                                            <p:graphicEl>
                                              <a:dgm id="{1C407ACE-410B-4D93-BFC7-2779A7600904}"/>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Dgm bld="one"/>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DFAA798-DFC5-8795-B03D-638A48910AF7}"/>
              </a:ext>
            </a:extLst>
          </p:cNvPr>
          <p:cNvSpPr>
            <a:spLocks noGrp="1"/>
          </p:cNvSpPr>
          <p:nvPr>
            <p:ph type="title"/>
          </p:nvPr>
        </p:nvSpPr>
        <p:spPr>
          <a:xfrm>
            <a:off x="706930" y="180607"/>
            <a:ext cx="8095037" cy="922351"/>
          </a:xfrm>
        </p:spPr>
        <p:txBody>
          <a:bodyPr anchor="ctr">
            <a:normAutofit/>
          </a:bodyPr>
          <a:lstStyle/>
          <a:p>
            <a:r>
              <a:rPr lang="en-US" dirty="0"/>
              <a:t>Value-Based Reimbursement Model</a:t>
            </a:r>
          </a:p>
        </p:txBody>
      </p:sp>
      <p:graphicFrame>
        <p:nvGraphicFramePr>
          <p:cNvPr id="13" name="Content Placeholder 1">
            <a:extLst>
              <a:ext uri="{FF2B5EF4-FFF2-40B4-BE49-F238E27FC236}">
                <a16:creationId xmlns:a16="http://schemas.microsoft.com/office/drawing/2014/main" id="{72661EA3-9D75-29D5-A47E-DFF295481A5D}"/>
              </a:ext>
            </a:extLst>
          </p:cNvPr>
          <p:cNvGraphicFramePr>
            <a:graphicFrameLocks noGrp="1"/>
          </p:cNvGraphicFramePr>
          <p:nvPr>
            <p:ph idx="1"/>
            <p:extLst>
              <p:ext uri="{D42A27DB-BD31-4B8C-83A1-F6EECF244321}">
                <p14:modId xmlns:p14="http://schemas.microsoft.com/office/powerpoint/2010/main" val="182185480"/>
              </p:ext>
            </p:extLst>
          </p:nvPr>
        </p:nvGraphicFramePr>
        <p:xfrm>
          <a:off x="706929" y="1205568"/>
          <a:ext cx="8095041" cy="30684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a:extLst>
              <a:ext uri="{FF2B5EF4-FFF2-40B4-BE49-F238E27FC236}">
                <a16:creationId xmlns:a16="http://schemas.microsoft.com/office/drawing/2014/main" id="{78474189-67E6-EA12-4F3F-621FF3B008AA}"/>
              </a:ext>
            </a:extLst>
          </p:cNvPr>
          <p:cNvSpPr txBox="1"/>
          <p:nvPr/>
        </p:nvSpPr>
        <p:spPr>
          <a:xfrm>
            <a:off x="706929" y="4274011"/>
            <a:ext cx="4572000" cy="646331"/>
          </a:xfrm>
          <a:prstGeom prst="rect">
            <a:avLst/>
          </a:prstGeom>
          <a:noFill/>
        </p:spPr>
        <p:txBody>
          <a:bodyPr wrap="square">
            <a:spAutoFit/>
          </a:bodyPr>
          <a:lstStyle/>
          <a:p>
            <a:r>
              <a:rPr lang="en-US" dirty="0">
                <a:solidFill>
                  <a:srgbClr val="0070C0"/>
                </a:solidFill>
              </a:rPr>
              <a:t>Teams Chat: What challenges might arise with outcomes-based payments? </a:t>
            </a:r>
          </a:p>
        </p:txBody>
      </p:sp>
    </p:spTree>
    <p:extLst>
      <p:ext uri="{BB962C8B-B14F-4D97-AF65-F5344CB8AC3E}">
        <p14:creationId xmlns:p14="http://schemas.microsoft.com/office/powerpoint/2010/main" val="3106464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graphicEl>
                                              <a:dgm id="{A197257F-2428-F84A-9677-BD0F8C6FE52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graphicEl>
                                              <a:dgm id="{5A72DA23-DEF0-2C45-A037-EC03F7619DD1}"/>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graphicEl>
                                              <a:dgm id="{936D33CE-AF42-D240-9CBF-F7CBE81A879D}"/>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graphicEl>
                                              <a:dgm id="{62289E7D-E3E1-354A-B54F-7E557992B28C}"/>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graphicEl>
                                              <a:dgm id="{C55E5595-1E0C-7641-8F1A-2294D830E2FC}"/>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graphicEl>
                                              <a:dgm id="{60A4653D-6783-5C4E-9B3E-C1095FC34158}"/>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graphicEl>
                                              <a:dgm id="{62A2A3F0-595B-7B4B-B3E8-C219DDCDEE28}"/>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
                                            <p:graphicEl>
                                              <a:dgm id="{B0BE34A1-72A5-3C45-A6C9-A9506A341240}"/>
                                            </p:graphic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3">
                                            <p:graphicEl>
                                              <a:dgm id="{9123052F-1879-EE4B-B915-04F31967169A}"/>
                                            </p:graphic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3">
                                            <p:graphicEl>
                                              <a:dgm id="{4E393C23-B874-B849-8242-452A87DA39FE}"/>
                                            </p:graphic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3" grpId="0">
        <p:bldSub>
          <a:bldDgm bld="one"/>
        </p:bldSub>
      </p:bldGraphic>
      <p:bldP spid="2" grpId="0"/>
    </p:bldLst>
  </p:timing>
</p:sld>
</file>

<file path=ppt/theme/theme1.xml><?xml version="1.0" encoding="utf-8"?>
<a:theme xmlns:a="http://schemas.openxmlformats.org/drawingml/2006/main" name="UNMC Theme">
  <a:themeElements>
    <a:clrScheme name="UNMC">
      <a:dk1>
        <a:srgbClr val="000000"/>
      </a:dk1>
      <a:lt1>
        <a:srgbClr val="FFFFFF"/>
      </a:lt1>
      <a:dk2>
        <a:srgbClr val="2F3A41"/>
      </a:dk2>
      <a:lt2>
        <a:srgbClr val="DCDDDF"/>
      </a:lt2>
      <a:accent1>
        <a:srgbClr val="AD122A"/>
      </a:accent1>
      <a:accent2>
        <a:srgbClr val="005E63"/>
      </a:accent2>
      <a:accent3>
        <a:srgbClr val="00B2B9"/>
      </a:accent3>
      <a:accent4>
        <a:srgbClr val="129DBF"/>
      </a:accent4>
      <a:accent5>
        <a:srgbClr val="F26721"/>
      </a:accent5>
      <a:accent6>
        <a:srgbClr val="FCB614"/>
      </a:accent6>
      <a:hlink>
        <a:srgbClr val="A1B426"/>
      </a:hlink>
      <a:folHlink>
        <a:srgbClr val="129DB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2236</TotalTime>
  <Words>923</Words>
  <Application>Microsoft Macintosh PowerPoint</Application>
  <PresentationFormat>On-screen Show (16:9)</PresentationFormat>
  <Paragraphs>131</Paragraphs>
  <Slides>16</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Arial-BoldMT</vt:lpstr>
      <vt:lpstr>Calibri</vt:lpstr>
      <vt:lpstr>Wingdings</vt:lpstr>
      <vt:lpstr>UNMC Theme</vt:lpstr>
      <vt:lpstr>Reimbursement Methods for Community Pharmacy Practices</vt:lpstr>
      <vt:lpstr>Poll Question</vt:lpstr>
      <vt:lpstr>Objectives</vt:lpstr>
      <vt:lpstr>Introduction to Reimbursement</vt:lpstr>
      <vt:lpstr>Why Understanding Reimbursement Matters</vt:lpstr>
      <vt:lpstr>Matching Activity: Key Terms and Definitions </vt:lpstr>
      <vt:lpstr>Overview of Reimbursement Models</vt:lpstr>
      <vt:lpstr>Fee-for-Service Model </vt:lpstr>
      <vt:lpstr>Value-Based Reimbursement Model</vt:lpstr>
      <vt:lpstr>Medication Therapy Management and Reimbursement</vt:lpstr>
      <vt:lpstr>Case: "Equitable Access and Reimbursement for Pharmacy-Based Services" (UWash)</vt:lpstr>
      <vt:lpstr>Breakout Groups</vt:lpstr>
      <vt:lpstr>Discussion</vt:lpstr>
      <vt:lpstr>Role of Pharmacists in Navigating Reimbursement</vt:lpstr>
      <vt:lpstr>Key Takeaways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Greg</dc:creator>
  <cp:lastModifiedBy>Chase Dye</cp:lastModifiedBy>
  <cp:revision>54</cp:revision>
  <cp:lastPrinted>2024-11-25T03:04:57Z</cp:lastPrinted>
  <dcterms:created xsi:type="dcterms:W3CDTF">2014-09-17T15:14:42Z</dcterms:created>
  <dcterms:modified xsi:type="dcterms:W3CDTF">2024-11-25T04:52:15Z</dcterms:modified>
</cp:coreProperties>
</file>